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b="def" i="def"/>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b="def" i="def"/>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b="def" i="def"/>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b="def" i="def"/>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b="def" i="def"/>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b="def" i="def"/>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spTree>
      <p:nvGrpSpPr>
        <p:cNvPr id="1" name=""/>
        <p:cNvGrpSpPr/>
        <p:nvPr/>
      </p:nvGrpSpPr>
      <p:grpSpPr>
        <a:xfrm>
          <a:off x="0" y="0"/>
          <a:ext cx="0" cy="0"/>
          <a:chOff x="0" y="0"/>
          <a:chExt cx="0" cy="0"/>
        </a:xfrm>
      </p:grpSpPr>
      <p:sp>
        <p:nvSpPr>
          <p:cNvPr id="11" name="Shape 11"/>
          <p:cNvSpPr/>
          <p:nvPr>
            <p:ph type="title"/>
          </p:nvPr>
        </p:nvSpPr>
        <p:spPr>
          <a:xfrm>
            <a:off x="762000" y="2463800"/>
            <a:ext cx="11480800" cy="2540000"/>
          </a:xfrm>
          <a:prstGeom prst="rect">
            <a:avLst/>
          </a:prstGeom>
        </p:spPr>
        <p:txBody>
          <a:bodyPr anchor="b"/>
          <a:lstStyle/>
          <a:p>
            <a:pPr/>
            <a:r>
              <a:t>Texte du titre</a:t>
            </a:r>
          </a:p>
        </p:txBody>
      </p:sp>
      <p:sp>
        <p:nvSpPr>
          <p:cNvPr id="12" name="Shape 12"/>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sp>
        <p:nvSpPr>
          <p:cNvPr id="13" name="Shape 13"/>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b="1" i="1" sz="2400">
                <a:solidFill>
                  <a:srgbClr val="FFFFFF"/>
                </a:solidFill>
                <a:latin typeface="+mn-lt"/>
                <a:ea typeface="+mn-ea"/>
                <a:cs typeface="+mn-cs"/>
                <a:sym typeface="Helvetica Neue"/>
              </a:defRPr>
            </a:lvl1pPr>
          </a:lstStyle>
          <a:p>
            <a:pPr/>
            <a:r>
              <a:t>-Gilles Allain</a:t>
            </a:r>
          </a:p>
        </p:txBody>
      </p:sp>
      <p:sp>
        <p:nvSpPr>
          <p:cNvPr id="94" name="Shape 94"/>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b="1" sz="3600">
                <a:solidFill>
                  <a:srgbClr val="FFFFFF"/>
                </a:solidFill>
                <a:effectLst>
                  <a:outerShdw sx="100000" sy="100000" kx="0" ky="0" algn="b" rotWithShape="0" blurRad="50800" dist="25400" dir="5400000">
                    <a:srgbClr val="020202"/>
                  </a:outerShdw>
                </a:effectLst>
                <a:latin typeface="+mn-lt"/>
                <a:ea typeface="+mn-ea"/>
                <a:cs typeface="+mn-cs"/>
                <a:sym typeface="Helvetica Neue"/>
              </a:defRPr>
            </a:lvl1pPr>
          </a:lstStyle>
          <a:p>
            <a:pPr/>
            <a:r>
              <a:t>« Saisissez une citation ici. » </a:t>
            </a:r>
          </a:p>
        </p:txBody>
      </p:sp>
      <p:sp>
        <p:nvSpPr>
          <p:cNvPr id="95" name="Shape 95"/>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20" name="Shape 20"/>
          <p:cNvSpPr/>
          <p:nvPr>
            <p:ph type="pic" idx="13"/>
          </p:nvPr>
        </p:nvSpPr>
        <p:spPr>
          <a:xfrm>
            <a:off x="1104900" y="758938"/>
            <a:ext cx="10795000" cy="5943601"/>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21" name="Shape 21"/>
          <p:cNvSpPr/>
          <p:nvPr>
            <p:ph type="title"/>
          </p:nvPr>
        </p:nvSpPr>
        <p:spPr>
          <a:xfrm>
            <a:off x="762000" y="6883400"/>
            <a:ext cx="11480800" cy="1079500"/>
          </a:xfrm>
          <a:prstGeom prst="rect">
            <a:avLst/>
          </a:prstGeom>
        </p:spPr>
        <p:txBody>
          <a:bodyPr anchor="b"/>
          <a:lstStyle/>
          <a:p>
            <a:pPr/>
            <a:r>
              <a:t>Texte du titre</a:t>
            </a:r>
          </a:p>
        </p:txBody>
      </p:sp>
      <p:sp>
        <p:nvSpPr>
          <p:cNvPr id="22" name="Shape 22"/>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sp>
        <p:nvSpPr>
          <p:cNvPr id="23" name="Shape 23"/>
          <p:cNvSpPr/>
          <p:nvPr>
            <p:ph type="sldNum" sz="quarter" idx="2"/>
          </p:nvPr>
        </p:nvSpPr>
        <p:spPr>
          <a:xfrm>
            <a:off x="6311798" y="9245600"/>
            <a:ext cx="368504" cy="3746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30" name="Shape 30"/>
          <p:cNvSpPr/>
          <p:nvPr>
            <p:ph type="title"/>
          </p:nvPr>
        </p:nvSpPr>
        <p:spPr>
          <a:xfrm>
            <a:off x="762000" y="3517900"/>
            <a:ext cx="11480800" cy="2717800"/>
          </a:xfrm>
          <a:prstGeom prst="rect">
            <a:avLst/>
          </a:prstGeom>
        </p:spPr>
        <p:txBody>
          <a:bodyPr/>
          <a:lstStyle/>
          <a:p>
            <a:pPr/>
            <a:r>
              <a:t>Texte du titre</a:t>
            </a:r>
          </a:p>
        </p:txBody>
      </p:sp>
      <p:sp>
        <p:nvSpPr>
          <p:cNvPr id="31" name="Shape 3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38" name="Shape 38"/>
          <p:cNvSpPr/>
          <p:nvPr>
            <p:ph type="pic" sz="half" idx="13"/>
          </p:nvPr>
        </p:nvSpPr>
        <p:spPr>
          <a:xfrm>
            <a:off x="6654800" y="419100"/>
            <a:ext cx="5588000" cy="86487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39" name="Shape 39"/>
          <p:cNvSpPr/>
          <p:nvPr>
            <p:ph type="title"/>
          </p:nvPr>
        </p:nvSpPr>
        <p:spPr>
          <a:xfrm>
            <a:off x="762000" y="419100"/>
            <a:ext cx="5384800" cy="4597400"/>
          </a:xfrm>
          <a:prstGeom prst="rect">
            <a:avLst/>
          </a:prstGeom>
        </p:spPr>
        <p:txBody>
          <a:bodyPr anchor="b"/>
          <a:lstStyle>
            <a:lvl1pPr>
              <a:defRPr sz="5200"/>
            </a:lvl1pPr>
          </a:lstStyle>
          <a:p>
            <a:pPr/>
            <a:r>
              <a:t>Texte du titre</a:t>
            </a:r>
          </a:p>
        </p:txBody>
      </p:sp>
      <p:sp>
        <p:nvSpPr>
          <p:cNvPr id="40" name="Shape 40"/>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sp>
        <p:nvSpPr>
          <p:cNvPr id="41" name="Shape 4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Texte du titre</a:t>
            </a:r>
          </a:p>
        </p:txBody>
      </p:sp>
      <p:sp>
        <p:nvSpPr>
          <p:cNvPr id="49" name="Shape 49"/>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Texte du titre</a:t>
            </a:r>
          </a:p>
        </p:txBody>
      </p:sp>
      <p:sp>
        <p:nvSpPr>
          <p:cNvPr id="57" name="Shape 57"/>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Shape 58"/>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65" name="Shape 65"/>
          <p:cNvSpPr/>
          <p:nvPr>
            <p:ph type="pic" sz="half" idx="13"/>
          </p:nvPr>
        </p:nvSpPr>
        <p:spPr>
          <a:xfrm>
            <a:off x="6654800" y="2374900"/>
            <a:ext cx="5588000" cy="68072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Texte du titre</a:t>
            </a:r>
          </a:p>
        </p:txBody>
      </p:sp>
      <p:sp>
        <p:nvSpPr>
          <p:cNvPr id="67" name="Shape 67"/>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pPr/>
            <a:r>
              <a:t>Texte niveau 1</a:t>
            </a:r>
          </a:p>
          <a:p>
            <a:pPr lvl="1"/>
            <a:r>
              <a:t>Texte niveau 2</a:t>
            </a:r>
          </a:p>
          <a:p>
            <a:pPr lvl="2"/>
            <a:r>
              <a:t>Texte niveau 3</a:t>
            </a:r>
          </a:p>
          <a:p>
            <a:pPr lvl="3"/>
            <a:r>
              <a:t>Texte niveau 4</a:t>
            </a:r>
          </a:p>
          <a:p>
            <a:pPr lvl="4"/>
            <a:r>
              <a:t>Texte niveau 5</a:t>
            </a:r>
          </a:p>
        </p:txBody>
      </p:sp>
      <p:sp>
        <p:nvSpPr>
          <p:cNvPr id="68" name="Shape 68"/>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75" name="Shape 75"/>
          <p:cNvSpPr/>
          <p:nvPr>
            <p:ph type="body" idx="1"/>
          </p:nvPr>
        </p:nvSpPr>
        <p:spPr>
          <a:xfrm>
            <a:off x="762000" y="965200"/>
            <a:ext cx="11480800" cy="78232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Shape 76"/>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photos">
    <p:spTree>
      <p:nvGrpSpPr>
        <p:cNvPr id="1" name=""/>
        <p:cNvGrpSpPr/>
        <p:nvPr/>
      </p:nvGrpSpPr>
      <p:grpSpPr>
        <a:xfrm>
          <a:off x="0" y="0"/>
          <a:ext cx="0" cy="0"/>
          <a:chOff x="0" y="0"/>
          <a:chExt cx="0" cy="0"/>
        </a:xfrm>
      </p:grpSpPr>
      <p:sp>
        <p:nvSpPr>
          <p:cNvPr id="83" name="Shape 83"/>
          <p:cNvSpPr/>
          <p:nvPr>
            <p:ph type="pic" sz="quarter" idx="13"/>
          </p:nvPr>
        </p:nvSpPr>
        <p:spPr>
          <a:xfrm>
            <a:off x="6680200" y="5626100"/>
            <a:ext cx="5588000" cy="34417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4" name="Shape 84"/>
          <p:cNvSpPr/>
          <p:nvPr>
            <p:ph type="pic" sz="half" idx="14"/>
          </p:nvPr>
        </p:nvSpPr>
        <p:spPr>
          <a:xfrm>
            <a:off x="6680200" y="419100"/>
            <a:ext cx="5588000" cy="49149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5" name="Shape 85"/>
          <p:cNvSpPr/>
          <p:nvPr>
            <p:ph type="pic" sz="half" idx="15"/>
          </p:nvPr>
        </p:nvSpPr>
        <p:spPr>
          <a:xfrm>
            <a:off x="762000" y="419100"/>
            <a:ext cx="5588000" cy="86487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62000" y="203200"/>
            <a:ext cx="11480800" cy="214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Shape 3"/>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Shape 4"/>
          <p:cNvSpPr/>
          <p:nvPr>
            <p:ph type="sldNum" sz="quarter" idx="2"/>
          </p:nvPr>
        </p:nvSpPr>
        <p:spPr>
          <a:xfrm>
            <a:off x="6311798" y="9258300"/>
            <a:ext cx="368504" cy="374600"/>
          </a:xfrm>
          <a:prstGeom prst="rect">
            <a:avLst/>
          </a:prstGeom>
          <a:ln w="12700">
            <a:miter lim="400000"/>
          </a:ln>
        </p:spPr>
        <p:txBody>
          <a:bodyPr wrap="none" lIns="50800" tIns="50800" rIns="50800" bIns="50800">
            <a:spAutoFit/>
          </a:bodyPr>
          <a:lstStyle>
            <a:lvl1pPr>
              <a:defRPr sz="1800">
                <a:latin typeface="+mn-lt"/>
                <a:ea typeface="+mn-ea"/>
                <a:cs typeface="+mn-cs"/>
                <a:sym typeface="Helvetica Neue"/>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1pPr>
      <a:lvl2pPr marL="0" marR="0" indent="2286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2pPr>
      <a:lvl3pPr marL="0" marR="0" indent="4572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3pPr>
      <a:lvl4pPr marL="0" marR="0" indent="6858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4pPr>
      <a:lvl5pPr marL="0" marR="0" indent="9144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12.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762000" y="1750060"/>
            <a:ext cx="11480800" cy="2540001"/>
          </a:xfrm>
          <a:prstGeom prst="rect">
            <a:avLst/>
          </a:prstGeom>
        </p:spPr>
        <p:txBody>
          <a:bodyPr/>
          <a:lstStyle>
            <a:lvl1pPr>
              <a:defRPr sz="5500">
                <a:latin typeface="Superclarendon"/>
                <a:ea typeface="Superclarendon"/>
                <a:cs typeface="Superclarendon"/>
                <a:sym typeface="Superclarendon"/>
              </a:defRPr>
            </a:lvl1pPr>
          </a:lstStyle>
          <a:p>
            <a:pPr/>
            <a:r>
              <a:t>Ensemble protégeons nos palmiers </a:t>
            </a:r>
          </a:p>
        </p:txBody>
      </p:sp>
      <p:pic>
        <p:nvPicPr>
          <p:cNvPr id="120" name=""/>
          <p:cNvPicPr>
            <a:picLocks noChangeAspect="0"/>
          </p:cNvPicPr>
          <p:nvPr/>
        </p:nvPicPr>
        <p:blipFill>
          <a:blip r:embed="rId2">
            <a:extLst/>
          </a:blip>
          <a:stretch>
            <a:fillRect/>
          </a:stretch>
        </p:blipFill>
        <p:spPr>
          <a:xfrm>
            <a:off x="2657702" y="5256361"/>
            <a:ext cx="7689396" cy="4544071"/>
          </a:xfrm>
          <a:prstGeom prst="rect">
            <a:avLst/>
          </a:prstGeom>
          <a:effectLst>
            <a:outerShdw sx="100000" sy="100000" kx="0" ky="0" algn="b" rotWithShape="0" blurRad="190500" dist="8455" dir="5400000">
              <a:srgbClr val="000000"/>
            </a:outerShdw>
          </a:effectLst>
        </p:spPr>
      </p:pic>
      <p:pic>
        <p:nvPicPr>
          <p:cNvPr id="121" name="Capture d’écran 2018-09-24 à 17.53.17.png"/>
          <p:cNvPicPr>
            <a:picLocks noChangeAspect="1"/>
          </p:cNvPicPr>
          <p:nvPr/>
        </p:nvPicPr>
        <p:blipFill>
          <a:blip r:embed="rId3">
            <a:extLst/>
          </a:blip>
          <a:stretch>
            <a:fillRect/>
          </a:stretch>
        </p:blipFill>
        <p:spPr>
          <a:xfrm>
            <a:off x="463688" y="484709"/>
            <a:ext cx="3140156" cy="792112"/>
          </a:xfrm>
          <a:prstGeom prst="rect">
            <a:avLst/>
          </a:prstGeom>
          <a:ln w="12700">
            <a:miter lim="400000"/>
          </a:ln>
        </p:spPr>
      </p:pic>
      <p:pic>
        <p:nvPicPr>
          <p:cNvPr id="122" name="Capture d’écran 2018-08-30 à 14.32.45.png"/>
          <p:cNvPicPr>
            <a:picLocks noChangeAspect="1"/>
          </p:cNvPicPr>
          <p:nvPr/>
        </p:nvPicPr>
        <p:blipFill>
          <a:blip r:embed="rId4">
            <a:extLst/>
          </a:blip>
          <a:stretch>
            <a:fillRect/>
          </a:stretch>
        </p:blipFill>
        <p:spPr>
          <a:xfrm>
            <a:off x="4531984" y="240419"/>
            <a:ext cx="2285795" cy="1393060"/>
          </a:xfrm>
          <a:prstGeom prst="rect">
            <a:avLst/>
          </a:prstGeom>
          <a:ln w="12700">
            <a:miter lim="400000"/>
          </a:ln>
        </p:spPr>
      </p:pic>
      <p:pic>
        <p:nvPicPr>
          <p:cNvPr id="123" name="Capture d’écran 2018-09-24 à 17.52.37.png"/>
          <p:cNvPicPr>
            <a:picLocks noChangeAspect="1"/>
          </p:cNvPicPr>
          <p:nvPr/>
        </p:nvPicPr>
        <p:blipFill>
          <a:blip r:embed="rId5">
            <a:extLst/>
          </a:blip>
          <a:stretch>
            <a:fillRect/>
          </a:stretch>
        </p:blipFill>
        <p:spPr>
          <a:xfrm>
            <a:off x="7753568" y="368246"/>
            <a:ext cx="1648703" cy="1209049"/>
          </a:xfrm>
          <a:prstGeom prst="rect">
            <a:avLst/>
          </a:prstGeom>
          <a:ln w="12700">
            <a:miter lim="400000"/>
          </a:ln>
        </p:spPr>
      </p:pic>
      <p:pic>
        <p:nvPicPr>
          <p:cNvPr id="124" name="téléchargement.png"/>
          <p:cNvPicPr>
            <a:picLocks noChangeAspect="1"/>
          </p:cNvPicPr>
          <p:nvPr/>
        </p:nvPicPr>
        <p:blipFill>
          <a:blip r:embed="rId6">
            <a:extLst/>
          </a:blip>
          <a:stretch>
            <a:fillRect/>
          </a:stretch>
        </p:blipFill>
        <p:spPr>
          <a:xfrm>
            <a:off x="10338060" y="276240"/>
            <a:ext cx="2321766" cy="139306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body" idx="1"/>
          </p:nvPr>
        </p:nvSpPr>
        <p:spPr>
          <a:xfrm>
            <a:off x="124868" y="125788"/>
            <a:ext cx="12755063" cy="9502023"/>
          </a:xfrm>
          <a:prstGeom prst="rect">
            <a:avLst/>
          </a:prstGeom>
        </p:spPr>
        <p:txBody>
          <a:bodyPr numCol="2" spcCol="637753" anchor="t"/>
          <a:lstStyle/>
          <a:p>
            <a:pPr marL="0" indent="0" defTabSz="182880">
              <a:spcBef>
                <a:spcPts val="0"/>
              </a:spcBef>
              <a:buSzTx/>
              <a:buNone/>
              <a:defRPr sz="1960">
                <a:solidFill>
                  <a:srgbClr val="FFFFFF"/>
                </a:solidFill>
                <a:effectLst/>
                <a:latin typeface="Superclarendon"/>
                <a:ea typeface="Superclarendon"/>
                <a:cs typeface="Superclarendon"/>
                <a:sym typeface="Superclarendon"/>
              </a:defRPr>
            </a:pPr>
            <a:r>
              <a:t>1) Principe du piégeage statique géographiquement localisé ( avec n° d'identification) = un piège chromatique + un diffuseur composé de phéromones, de kairomones et de synergistes spécifiquement formulées pour le CRP. Formulation neutre pour l'environnement, l'Homme et insectes polinisateurs.</a:t>
            </a:r>
            <a:endParaRPr b="1"/>
          </a:p>
          <a:p>
            <a:pPr marL="0" indent="0" defTabSz="182880">
              <a:spcBef>
                <a:spcPts val="0"/>
              </a:spcBef>
              <a:buSzTx/>
              <a:buNone/>
              <a:defRPr sz="1960">
                <a:solidFill>
                  <a:srgbClr val="FFFFFF"/>
                </a:solidFill>
                <a:effectLst/>
                <a:latin typeface="Superclarendon"/>
                <a:ea typeface="Superclarendon"/>
                <a:cs typeface="Superclarendon"/>
                <a:sym typeface="Superclarendon"/>
              </a:defRPr>
            </a:pPr>
            <a:endParaRPr b="1"/>
          </a:p>
          <a:p>
            <a:pPr marL="0" indent="0" defTabSz="182880">
              <a:spcBef>
                <a:spcPts val="0"/>
              </a:spcBef>
              <a:buSzTx/>
              <a:buNone/>
              <a:defRPr sz="1960">
                <a:solidFill>
                  <a:srgbClr val="FFFFFF"/>
                </a:solidFill>
                <a:effectLst/>
                <a:latin typeface="Superclarendon"/>
                <a:ea typeface="Superclarendon"/>
                <a:cs typeface="Superclarendon"/>
                <a:sym typeface="Superclarendon"/>
              </a:defRPr>
            </a:pPr>
            <a:endParaRPr b="1"/>
          </a:p>
          <a:p>
            <a:pPr marL="0" indent="0" defTabSz="182880">
              <a:spcBef>
                <a:spcPts val="0"/>
              </a:spcBef>
              <a:buSzTx/>
              <a:buNone/>
              <a:defRPr sz="1960">
                <a:solidFill>
                  <a:srgbClr val="FFFFFF"/>
                </a:solidFill>
                <a:effectLst/>
                <a:latin typeface="Superclarendon"/>
                <a:ea typeface="Superclarendon"/>
                <a:cs typeface="Superclarendon"/>
                <a:sym typeface="Superclarendon"/>
              </a:defRPr>
            </a:pPr>
            <a:r>
              <a:t>2) Seule méthode disponible qui offre la possibilité d'identifier, de quantifier et de comprendre les enjeux qui sont liés à la présence et à la prolifération du CRP. </a:t>
            </a: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r>
              <a:t>3) Un outil de détection + un support technique intégré dans un programme biologique d'alerte et de suivi scientifique à une échelle territoriale —&gt; permet d'évaluer le niveau de concentration de CRP sur une ou plusieurs zones géographiques, d’établir des comparaisons (entre zones et saisons).  </a:t>
            </a: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r>
              <a:t>                   </a:t>
            </a: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r>
              <a:t>4) Contribue à renforcer l'efficacité des systèmes de lutte engagés et ainsi compenser les éventuelles limites desdits systèmes. </a:t>
            </a: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r>
              <a:t>5) Inversement au piégeage toutes les solutions de luttes chimiques ou biologiques ont de part leur mode d'application confiné une efficacité spatiale et temporelle extrêmement réduite : limite la visibilité des résultats réellement obtenus sur le contrôle global de l'insecte ravageur. </a:t>
            </a: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r>
              <a:t>6 ) Avec une portée de diffusion importante et de nouvelles cinétiques de relargage stabilisées sur des durées de 3 mois, le piégeage offre l'efficacité spatio temporelle la plus aboutie. </a:t>
            </a: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r>
              <a:t>7) Néanmoins, l’efficacité et la pertinence du piégeage sont dépendantes d'un déploiement homogène, d’un suivi hebdomadaire rigoureux incluant le nettoyage, le comptage et l'intégration statistique des relevés réalisés. </a:t>
            </a:r>
          </a:p>
          <a:p>
            <a:pPr marL="0" indent="0" defTabSz="182880">
              <a:spcBef>
                <a:spcPts val="0"/>
              </a:spcBef>
              <a:buSzTx/>
              <a:buNone/>
              <a:defRPr sz="1960">
                <a:solidFill>
                  <a:srgbClr val="FFFFFF"/>
                </a:solidFill>
                <a:effectLst/>
                <a:latin typeface="Superclarendon"/>
                <a:ea typeface="Superclarendon"/>
                <a:cs typeface="Superclarendon"/>
                <a:sym typeface="Superclarendon"/>
              </a:defRPr>
            </a:pPr>
          </a:p>
        </p:txBody>
      </p:sp>
      <p:pic>
        <p:nvPicPr>
          <p:cNvPr id="158" name="haz.png"/>
          <p:cNvPicPr>
            <a:picLocks noChangeAspect="1"/>
          </p:cNvPicPr>
          <p:nvPr/>
        </p:nvPicPr>
        <p:blipFill>
          <a:blip r:embed="rId2">
            <a:extLst/>
          </a:blip>
          <a:stretch>
            <a:fillRect/>
          </a:stretch>
        </p:blipFill>
        <p:spPr>
          <a:xfrm>
            <a:off x="6816631" y="5189418"/>
            <a:ext cx="1417707" cy="141770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0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body" idx="1"/>
          </p:nvPr>
        </p:nvSpPr>
        <p:spPr>
          <a:prstGeom prst="rect">
            <a:avLst/>
          </a:prstGeom>
        </p:spPr>
        <p:txBody>
          <a:bodyPr/>
          <a:lstStyle/>
          <a:p>
            <a:pPr marL="0" indent="0" defTabSz="288036">
              <a:spcBef>
                <a:spcPts val="0"/>
              </a:spcBef>
              <a:buSzTx/>
              <a:buNone/>
              <a:defRPr sz="3465" u="sng">
                <a:solidFill>
                  <a:srgbClr val="FFFFFF"/>
                </a:solidFill>
                <a:effectLst/>
                <a:latin typeface="Superclarendon"/>
                <a:ea typeface="Superclarendon"/>
                <a:cs typeface="Superclarendon"/>
                <a:sym typeface="Superclarendon"/>
              </a:defRPr>
            </a:pPr>
            <a:r>
              <a:rPr b="1"/>
              <a:t>Fonction du piégeage :</a:t>
            </a:r>
            <a:endParaRPr b="1"/>
          </a:p>
          <a:p>
            <a:pPr marL="0" indent="0" defTabSz="288036">
              <a:spcBef>
                <a:spcPts val="0"/>
              </a:spcBef>
              <a:buSzTx/>
              <a:buNone/>
              <a:defRPr sz="3465" u="sng">
                <a:solidFill>
                  <a:srgbClr val="FFFFFF"/>
                </a:solidFill>
                <a:effectLst/>
                <a:latin typeface="Superclarendon"/>
                <a:ea typeface="Superclarendon"/>
                <a:cs typeface="Superclarendon"/>
                <a:sym typeface="Superclarendon"/>
              </a:defRPr>
            </a:pPr>
            <a:endParaRPr b="1"/>
          </a:p>
          <a:p>
            <a:pPr marL="0" indent="0" defTabSz="288036">
              <a:spcBef>
                <a:spcPts val="0"/>
              </a:spcBef>
              <a:buSzTx/>
              <a:buNone/>
              <a:defRPr sz="3465" u="sng">
                <a:solidFill>
                  <a:srgbClr val="FFFFFF"/>
                </a:solidFill>
                <a:effectLst/>
                <a:latin typeface="Superclarendon"/>
                <a:ea typeface="Superclarendon"/>
                <a:cs typeface="Superclarendon"/>
                <a:sym typeface="Superclarendon"/>
              </a:defRPr>
            </a:pPr>
            <a:endParaRPr b="1"/>
          </a:p>
          <a:p>
            <a:pPr marL="0" indent="0" defTabSz="288036">
              <a:spcBef>
                <a:spcPts val="0"/>
              </a:spcBef>
              <a:buSzTx/>
              <a:buNone/>
              <a:defRPr b="1" sz="2457">
                <a:solidFill>
                  <a:srgbClr val="FFFFFF"/>
                </a:solidFill>
                <a:effectLst/>
                <a:uFill>
                  <a:solidFill>
                    <a:srgbClr val="000000"/>
                  </a:solidFill>
                </a:uFill>
                <a:latin typeface="Superclarendon"/>
                <a:ea typeface="Superclarendon"/>
                <a:cs typeface="Superclarendon"/>
                <a:sym typeface="Superclarendon"/>
              </a:defRPr>
            </a:pPr>
            <a:r>
              <a:t>- Dans le cadre d'un maillage territorial élargi, le piégeage permet d’évaluer la densité du CRP par zone géographique mais également d'identifier de nouvelles zones d’infestations.</a:t>
            </a:r>
            <a:endParaRPr b="0"/>
          </a:p>
          <a:p>
            <a:pPr marL="0" indent="0" defTabSz="288036">
              <a:spcBef>
                <a:spcPts val="0"/>
              </a:spcBef>
              <a:buSzTx/>
              <a:buNone/>
              <a:defRPr b="1" sz="2457">
                <a:solidFill>
                  <a:srgbClr val="FFFFFF"/>
                </a:solidFill>
                <a:effectLst/>
                <a:uFill>
                  <a:solidFill>
                    <a:srgbClr val="000000"/>
                  </a:solidFill>
                </a:uFill>
                <a:latin typeface="Superclarendon"/>
                <a:ea typeface="Superclarendon"/>
                <a:cs typeface="Superclarendon"/>
                <a:sym typeface="Superclarendon"/>
              </a:defRPr>
            </a:pPr>
          </a:p>
          <a:p>
            <a:pPr marL="0" indent="0" defTabSz="288036">
              <a:spcBef>
                <a:spcPts val="0"/>
              </a:spcBef>
              <a:buSzTx/>
              <a:buNone/>
              <a:defRPr b="1" sz="2457">
                <a:solidFill>
                  <a:srgbClr val="FFFFFF"/>
                </a:solidFill>
                <a:effectLst/>
                <a:uFill>
                  <a:solidFill>
                    <a:srgbClr val="000000"/>
                  </a:solidFill>
                </a:uFill>
                <a:latin typeface="Superclarendon"/>
                <a:ea typeface="Superclarendon"/>
                <a:cs typeface="Superclarendon"/>
                <a:sym typeface="Superclarendon"/>
              </a:defRPr>
            </a:pPr>
            <a:r>
              <a:t>- Permettre d'évaluer la réelle efficacité des solutions de lutte mise en oeuvre en analysant la variation hebdomadaire des taux de capture et donc l'impact objectif de ces solutions sur la pression démographique du CRP.</a:t>
            </a:r>
            <a:endParaRPr b="0"/>
          </a:p>
          <a:p>
            <a:pPr marL="0" indent="0" defTabSz="288036">
              <a:spcBef>
                <a:spcPts val="0"/>
              </a:spcBef>
              <a:buSzTx/>
              <a:buNone/>
              <a:defRPr b="1" sz="2457">
                <a:solidFill>
                  <a:srgbClr val="FFFFFF"/>
                </a:solidFill>
                <a:effectLst/>
                <a:uFill>
                  <a:solidFill>
                    <a:srgbClr val="000000"/>
                  </a:solidFill>
                </a:uFill>
                <a:latin typeface="Superclarendon"/>
                <a:ea typeface="Superclarendon"/>
                <a:cs typeface="Superclarendon"/>
                <a:sym typeface="Superclarendon"/>
              </a:defRPr>
            </a:pPr>
          </a:p>
          <a:p>
            <a:pPr marL="0" indent="0" defTabSz="288036">
              <a:spcBef>
                <a:spcPts val="0"/>
              </a:spcBef>
              <a:buSzTx/>
              <a:buNone/>
              <a:defRPr b="1" sz="2457">
                <a:solidFill>
                  <a:srgbClr val="FFFFFF"/>
                </a:solidFill>
                <a:effectLst/>
                <a:uFill>
                  <a:solidFill>
                    <a:srgbClr val="000000"/>
                  </a:solidFill>
                </a:uFill>
                <a:latin typeface="Superclarendon"/>
                <a:ea typeface="Superclarendon"/>
                <a:cs typeface="Superclarendon"/>
                <a:sym typeface="Superclarendon"/>
              </a:defRPr>
            </a:pPr>
            <a:r>
              <a:t>- Impacter indirectement la capacité de nuisance du CRP en interceptant sans discontinuer un nombre important d'individus mâles et femelles lors de leurs phases de vol et donc dans leurs déplacements géographiques.</a:t>
            </a:r>
          </a:p>
        </p:txBody>
      </p:sp>
      <p:pic>
        <p:nvPicPr>
          <p:cNvPr id="161" name="suche-erschossen-schnittstelle-symbol-mit-einer-lupe-werkzeug_318-55166.jpg"/>
          <p:cNvPicPr>
            <a:picLocks noChangeAspect="1"/>
          </p:cNvPicPr>
          <p:nvPr/>
        </p:nvPicPr>
        <p:blipFill>
          <a:blip r:embed="rId2">
            <a:extLst/>
          </a:blip>
          <a:stretch>
            <a:fillRect/>
          </a:stretch>
        </p:blipFill>
        <p:spPr>
          <a:xfrm>
            <a:off x="9138692" y="293730"/>
            <a:ext cx="2200817" cy="220081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000">
        <p:checker dir="horz"/>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body" idx="1"/>
          </p:nvPr>
        </p:nvSpPr>
        <p:spPr>
          <a:prstGeom prst="rect">
            <a:avLst/>
          </a:prstGeom>
        </p:spPr>
        <p:txBody>
          <a:bodyPr/>
          <a:lstStyle/>
          <a:p>
            <a:pPr marL="0" indent="0" defTabSz="278892">
              <a:spcBef>
                <a:spcPts val="0"/>
              </a:spcBef>
              <a:buSzTx/>
              <a:buNone/>
              <a:defRPr sz="3355" u="sng">
                <a:solidFill>
                  <a:srgbClr val="FFFFFF"/>
                </a:solidFill>
                <a:effectLst/>
                <a:latin typeface="Superclarendon"/>
                <a:ea typeface="Superclarendon"/>
                <a:cs typeface="Superclarendon"/>
                <a:sym typeface="Superclarendon"/>
              </a:defRPr>
            </a:pPr>
            <a:r>
              <a:rPr b="1"/>
              <a:t>Avantages du piégeage :</a:t>
            </a:r>
            <a:endParaRPr b="1"/>
          </a:p>
          <a:p>
            <a:pPr marL="0" indent="0" defTabSz="278892">
              <a:spcBef>
                <a:spcPts val="0"/>
              </a:spcBef>
              <a:buSzTx/>
              <a:buNone/>
              <a:defRPr b="1" sz="2379" u="sng">
                <a:solidFill>
                  <a:srgbClr val="FFFFFF"/>
                </a:solidFill>
                <a:effectLst/>
                <a:uFill>
                  <a:solidFill>
                    <a:srgbClr val="000000"/>
                  </a:solidFill>
                </a:uFill>
                <a:latin typeface="Superclarendon"/>
                <a:ea typeface="Superclarendon"/>
                <a:cs typeface="Superclarendon"/>
                <a:sym typeface="Superclarendon"/>
              </a:defRPr>
            </a:pPr>
            <a:endParaRPr b="0" u="none"/>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r>
              <a:t>- Un budget de fonctionnement annuel  ( hormis la première année qui intègre le coût supplémentaire lié à l'achat du piège ) plutôt faible mais variable selon les fournisseurs.</a:t>
            </a:r>
            <a:endParaRPr b="0"/>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r>
              <a:t>- Une longévité de diffusion des nouvelles phéromones sur des périodes de 3 mois indépendamment des conditions météorologiques. </a:t>
            </a:r>
            <a:endParaRPr b="0"/>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r>
              <a:t>- Efficacité spatiale du piégeage (estimée entre 50 et 100m) y compris dans les espaces dépourvus de la présence de palmiers.</a:t>
            </a:r>
            <a:endParaRPr b="0"/>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r>
              <a:t>- Analyse quantitative et comparative des résultats de capture du CRP sur une ou plusieurs périodes de temps.</a:t>
            </a:r>
            <a:endParaRPr b="0"/>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p>
          <a:p>
            <a:pPr marL="0" indent="0" defTabSz="278892">
              <a:spcBef>
                <a:spcPts val="0"/>
              </a:spcBef>
              <a:buSzTx/>
              <a:buNone/>
              <a:defRPr b="1" sz="2379">
                <a:solidFill>
                  <a:srgbClr val="FFFFFF"/>
                </a:solidFill>
                <a:effectLst/>
                <a:uFill>
                  <a:solidFill>
                    <a:srgbClr val="000000"/>
                  </a:solidFill>
                </a:uFill>
                <a:latin typeface="Superclarendon"/>
                <a:ea typeface="Superclarendon"/>
                <a:cs typeface="Superclarendon"/>
                <a:sym typeface="Superclarendon"/>
              </a:defRPr>
            </a:pPr>
            <a:r>
              <a:t>- Évaluation en temps réel de la densité géographique du CRP entre différentes zones géographiques. </a:t>
            </a:r>
          </a:p>
        </p:txBody>
      </p:sp>
      <p:pic>
        <p:nvPicPr>
          <p:cNvPr id="164" name="images.png"/>
          <p:cNvPicPr>
            <a:picLocks noChangeAspect="1"/>
          </p:cNvPicPr>
          <p:nvPr/>
        </p:nvPicPr>
        <p:blipFill>
          <a:blip r:embed="rId2">
            <a:extLst/>
          </a:blip>
          <a:stretch>
            <a:fillRect/>
          </a:stretch>
        </p:blipFill>
        <p:spPr>
          <a:xfrm>
            <a:off x="8771008" y="269742"/>
            <a:ext cx="1904914" cy="190491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000">
        <p:checker dir="horz"/>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lvl1pPr>
              <a:defRPr sz="8000">
                <a:latin typeface="Superclarendon"/>
                <a:ea typeface="Superclarendon"/>
                <a:cs typeface="Superclarendon"/>
                <a:sym typeface="Superclarendon"/>
              </a:defRPr>
            </a:lvl1pPr>
          </a:lstStyle>
          <a:p>
            <a:pPr/>
            <a:r>
              <a:t>Les Chiffres </a:t>
            </a:r>
          </a:p>
        </p:txBody>
      </p:sp>
      <p:sp>
        <p:nvSpPr>
          <p:cNvPr id="167" name="Shape 167"/>
          <p:cNvSpPr/>
          <p:nvPr>
            <p:ph type="body" idx="1"/>
          </p:nvPr>
        </p:nvSpPr>
        <p:spPr>
          <a:xfrm>
            <a:off x="4150708" y="2625775"/>
            <a:ext cx="8242938" cy="6362701"/>
          </a:xfrm>
          <a:prstGeom prst="rect">
            <a:avLst/>
          </a:prstGeom>
        </p:spPr>
        <p:txBody>
          <a:bodyPr/>
          <a:lstStyle/>
          <a:p>
            <a:pPr marL="0" indent="0" defTabSz="251460">
              <a:spcBef>
                <a:spcPts val="0"/>
              </a:spcBef>
              <a:buSzTx/>
              <a:buNone/>
              <a:defRPr b="1" sz="1980" u="sng">
                <a:solidFill>
                  <a:srgbClr val="FFFFFF"/>
                </a:solidFill>
                <a:effectLst/>
                <a:latin typeface="Superclarendon"/>
                <a:ea typeface="Superclarendon"/>
                <a:cs typeface="Superclarendon"/>
                <a:sym typeface="Superclarendon"/>
              </a:defRPr>
            </a:pPr>
            <a:r>
              <a:t>Les chiffres réactualisés au mardi 25 septembre 12h00 :</a:t>
            </a:r>
          </a:p>
          <a:p>
            <a:pPr marL="0" indent="0" defTabSz="251460">
              <a:spcBef>
                <a:spcPts val="0"/>
              </a:spcBef>
              <a:buSzTx/>
              <a:buNone/>
              <a:defRPr b="1" sz="1980">
                <a:solidFill>
                  <a:srgbClr val="FFFFFF"/>
                </a:solidFill>
                <a:effectLst/>
                <a:latin typeface="Superclarendon"/>
                <a:ea typeface="Superclarendon"/>
                <a:cs typeface="Superclarendon"/>
                <a:sym typeface="Superclarendon"/>
              </a:defRPr>
            </a:pPr>
          </a:p>
          <a:p>
            <a:pPr marL="0" indent="0" defTabSz="251460">
              <a:spcBef>
                <a:spcPts val="0"/>
              </a:spcBef>
              <a:buSzTx/>
              <a:buNone/>
              <a:defRPr b="1" sz="1980">
                <a:solidFill>
                  <a:srgbClr val="FFFFFF"/>
                </a:solidFill>
                <a:effectLst/>
                <a:latin typeface="Superclarendon"/>
                <a:ea typeface="Superclarendon"/>
                <a:cs typeface="Superclarendon"/>
                <a:sym typeface="Superclarendon"/>
              </a:defRPr>
            </a:pPr>
            <a:r>
              <a:t>- Nombre total de CRP capturés : 13 856</a:t>
            </a:r>
          </a:p>
          <a:p>
            <a:pPr marL="0" indent="0" defTabSz="251460">
              <a:spcBef>
                <a:spcPts val="0"/>
              </a:spcBef>
              <a:buSzTx/>
              <a:buNone/>
              <a:defRPr b="1" sz="1980">
                <a:solidFill>
                  <a:srgbClr val="FFFFFF"/>
                </a:solidFill>
                <a:effectLst/>
                <a:latin typeface="Superclarendon"/>
                <a:ea typeface="Superclarendon"/>
                <a:cs typeface="Superclarendon"/>
                <a:sym typeface="Superclarendon"/>
              </a:defRPr>
            </a:pPr>
            <a:r>
              <a:t>- Nombre total de femelles capturées : 6409</a:t>
            </a:r>
          </a:p>
          <a:p>
            <a:pPr marL="0" indent="0" defTabSz="251460">
              <a:spcBef>
                <a:spcPts val="0"/>
              </a:spcBef>
              <a:buSzTx/>
              <a:buNone/>
              <a:defRPr b="1" sz="1980">
                <a:solidFill>
                  <a:srgbClr val="FFFFFF"/>
                </a:solidFill>
                <a:effectLst/>
                <a:latin typeface="Superclarendon"/>
                <a:ea typeface="Superclarendon"/>
                <a:cs typeface="Superclarendon"/>
                <a:sym typeface="Superclarendon"/>
              </a:defRPr>
            </a:pPr>
            <a:r>
              <a:t>- Nombre total de mâles capturés : 7447</a:t>
            </a:r>
          </a:p>
          <a:p>
            <a:pPr marL="0" indent="0" defTabSz="251460">
              <a:spcBef>
                <a:spcPts val="0"/>
              </a:spcBef>
              <a:buSzTx/>
              <a:buNone/>
              <a:defRPr b="1" sz="1980">
                <a:solidFill>
                  <a:srgbClr val="FFFFFF"/>
                </a:solidFill>
                <a:effectLst/>
                <a:latin typeface="Superclarendon"/>
                <a:ea typeface="Superclarendon"/>
                <a:cs typeface="Superclarendon"/>
                <a:sym typeface="Superclarendon"/>
              </a:defRPr>
            </a:pPr>
            <a:r>
              <a:t>- Nombre estimatif de larves éliminées : 1 602 250</a:t>
            </a:r>
          </a:p>
          <a:p>
            <a:pPr marL="0" indent="0" defTabSz="251460">
              <a:spcBef>
                <a:spcPts val="0"/>
              </a:spcBef>
              <a:buSzTx/>
              <a:buNone/>
              <a:defRPr sz="1980">
                <a:solidFill>
                  <a:srgbClr val="FFFFFF"/>
                </a:solidFill>
                <a:effectLst/>
                <a:latin typeface="Superclarendon"/>
                <a:ea typeface="Superclarendon"/>
                <a:cs typeface="Superclarendon"/>
                <a:sym typeface="Superclarendon"/>
              </a:defRPr>
            </a:pPr>
          </a:p>
          <a:p>
            <a:pPr marL="0" indent="0" defTabSz="251460">
              <a:spcBef>
                <a:spcPts val="0"/>
              </a:spcBef>
              <a:buSzTx/>
              <a:buNone/>
              <a:defRPr sz="1980">
                <a:solidFill>
                  <a:srgbClr val="FFFFFF"/>
                </a:solidFill>
                <a:effectLst/>
                <a:latin typeface="Superclarendon"/>
                <a:ea typeface="Superclarendon"/>
                <a:cs typeface="Superclarendon"/>
                <a:sym typeface="Superclarendon"/>
              </a:defRPr>
            </a:pPr>
          </a:p>
          <a:p>
            <a:pPr marL="0" indent="0" defTabSz="251460">
              <a:spcBef>
                <a:spcPts val="0"/>
              </a:spcBef>
              <a:buSzTx/>
              <a:buNone/>
              <a:defRPr sz="1980">
                <a:solidFill>
                  <a:srgbClr val="FFFFFF"/>
                </a:solidFill>
                <a:effectLst/>
                <a:latin typeface="Superclarendon"/>
                <a:ea typeface="Superclarendon"/>
                <a:cs typeface="Superclarendon"/>
                <a:sym typeface="Superclarendon"/>
              </a:defRPr>
            </a:pPr>
          </a:p>
          <a:p>
            <a:pPr marL="0" indent="0" defTabSz="251460">
              <a:spcBef>
                <a:spcPts val="0"/>
              </a:spcBef>
              <a:buSzTx/>
              <a:buNone/>
              <a:defRPr sz="1980">
                <a:solidFill>
                  <a:srgbClr val="FFFFFF"/>
                </a:solidFill>
                <a:effectLst/>
                <a:latin typeface="Superclarendon"/>
                <a:ea typeface="Superclarendon"/>
                <a:cs typeface="Superclarendon"/>
                <a:sym typeface="Superclarendon"/>
              </a:defRPr>
            </a:pPr>
          </a:p>
          <a:p>
            <a:pPr marL="0" indent="0" defTabSz="251460">
              <a:spcBef>
                <a:spcPts val="0"/>
              </a:spcBef>
              <a:buSzTx/>
              <a:buNone/>
              <a:defRPr b="1" sz="1980">
                <a:solidFill>
                  <a:srgbClr val="FFFFFF"/>
                </a:solidFill>
                <a:effectLst/>
                <a:latin typeface="Superclarendon"/>
                <a:ea typeface="Superclarendon"/>
                <a:cs typeface="Superclarendon"/>
                <a:sym typeface="Superclarendon"/>
              </a:defRPr>
            </a:pPr>
            <a:r>
              <a:t>- Nombre total pièges sur domaine public : 29</a:t>
            </a:r>
          </a:p>
          <a:p>
            <a:pPr marL="0" indent="0" defTabSz="251460">
              <a:spcBef>
                <a:spcPts val="0"/>
              </a:spcBef>
              <a:buSzTx/>
              <a:buNone/>
              <a:defRPr b="1" sz="1980">
                <a:solidFill>
                  <a:srgbClr val="FFFFFF"/>
                </a:solidFill>
                <a:effectLst/>
                <a:latin typeface="Superclarendon"/>
                <a:ea typeface="Superclarendon"/>
                <a:cs typeface="Superclarendon"/>
                <a:sym typeface="Superclarendon"/>
              </a:defRPr>
            </a:pPr>
            <a:r>
              <a:t>- Nombre total pièges sur domaine privé : 199</a:t>
            </a:r>
          </a:p>
          <a:p>
            <a:pPr marL="0" indent="0" defTabSz="251460">
              <a:spcBef>
                <a:spcPts val="0"/>
              </a:spcBef>
              <a:buSzTx/>
              <a:buNone/>
              <a:defRPr b="1" sz="1980">
                <a:solidFill>
                  <a:srgbClr val="FFFFFF"/>
                </a:solidFill>
                <a:effectLst/>
                <a:latin typeface="Superclarendon"/>
                <a:ea typeface="Superclarendon"/>
                <a:cs typeface="Superclarendon"/>
                <a:sym typeface="Superclarendon"/>
              </a:defRPr>
            </a:pPr>
            <a:r>
              <a:t>- Nombre total pièges domaine public + privé : 228</a:t>
            </a: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a:p>
            <a:pPr marL="0" indent="0" defTabSz="251460">
              <a:spcBef>
                <a:spcPts val="0"/>
              </a:spcBef>
              <a:buSzTx/>
              <a:buNone/>
              <a:defRPr sz="1155">
                <a:solidFill>
                  <a:srgbClr val="FFFFFF"/>
                </a:solidFill>
                <a:effectLst/>
                <a:latin typeface="Superclarendon"/>
                <a:ea typeface="Superclarendon"/>
                <a:cs typeface="Superclarendon"/>
                <a:sym typeface="Superclarendon"/>
              </a:defRPr>
            </a:pPr>
          </a:p>
        </p:txBody>
      </p:sp>
      <p:pic>
        <p:nvPicPr>
          <p:cNvPr id="168" name=""/>
          <p:cNvPicPr>
            <a:picLocks noChangeAspect="0"/>
          </p:cNvPicPr>
          <p:nvPr/>
        </p:nvPicPr>
        <p:blipFill>
          <a:blip r:embed="rId2">
            <a:extLst/>
          </a:blip>
          <a:stretch>
            <a:fillRect/>
          </a:stretch>
        </p:blipFill>
        <p:spPr>
          <a:xfrm>
            <a:off x="424486" y="2092821"/>
            <a:ext cx="3198164" cy="7669477"/>
          </a:xfrm>
          <a:prstGeom prst="rect">
            <a:avLst/>
          </a:prstGeom>
          <a:effectLst>
            <a:outerShdw sx="100000" sy="100000" kx="0" ky="0" algn="b" rotWithShape="0" blurRad="190500" dist="165100" dir="5400000">
              <a:srgbClr val="000000"/>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30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lvl1pPr>
              <a:defRPr sz="7600">
                <a:latin typeface="Superclarendon"/>
                <a:ea typeface="Superclarendon"/>
                <a:cs typeface="Superclarendon"/>
                <a:sym typeface="Superclarendon"/>
              </a:defRPr>
            </a:lvl1pPr>
          </a:lstStyle>
          <a:p>
            <a:pPr/>
            <a:r>
              <a:t>Conclusion </a:t>
            </a:r>
          </a:p>
        </p:txBody>
      </p:sp>
      <p:sp>
        <p:nvSpPr>
          <p:cNvPr id="171" name="Shape 171"/>
          <p:cNvSpPr/>
          <p:nvPr>
            <p:ph type="body" idx="1"/>
          </p:nvPr>
        </p:nvSpPr>
        <p:spPr>
          <a:prstGeom prst="rect">
            <a:avLst/>
          </a:prstGeom>
        </p:spPr>
        <p:txBody>
          <a:bodyPr/>
          <a:lstStyle/>
          <a:p>
            <a:pPr marL="0" indent="0" defTabSz="457200">
              <a:spcBef>
                <a:spcPts val="0"/>
              </a:spcBef>
              <a:buSzTx/>
              <a:buNone/>
              <a:defRPr sz="2000">
                <a:solidFill>
                  <a:srgbClr val="FFFFFF"/>
                </a:solidFill>
                <a:effectLst/>
                <a:latin typeface="Superclarendon"/>
                <a:ea typeface="Superclarendon"/>
                <a:cs typeface="Superclarendon"/>
                <a:sym typeface="Superclarendon"/>
              </a:defRPr>
            </a:pPr>
            <a:r>
              <a:rPr b="1"/>
              <a:t>La prolifération du Charançon rouge des palmiers n'est pas une fatalité !</a:t>
            </a:r>
            <a:r>
              <a:t> Les raisons des échecs successifs supportés jusqu'à ce jour dans la lutte contre cet insecte ravageur</a:t>
            </a:r>
            <a:r>
              <a:rPr b="1"/>
              <a:t> </a:t>
            </a:r>
            <a:r>
              <a:t>sont multi factorielles et ne sont pas directement liées à la défaillance des différentes techniques de lutte obligatoire utilisées, chacune de ces solutions de traitement ayant séparément leurs avantages et leurs inconvénients. </a:t>
            </a: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r>
              <a:t>Parmi un ensemble de raisons cinq défauts majeurs sont à mettre en avant et doivent faire l'objet d'une réflexion rectificative :</a:t>
            </a: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r>
              <a:t>- Une méconnaissance comportementale du CRP</a:t>
            </a: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r>
              <a:t>- Une absence d'analyse et de simulation économique </a:t>
            </a: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r>
              <a:t>- Une absence de stratégie de lutte globale modélisée </a:t>
            </a: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r>
              <a:t>- Une absence de politique d'assainissement territoriale </a:t>
            </a: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p>
          <a:p>
            <a:pPr marL="0" indent="0" defTabSz="457200">
              <a:spcBef>
                <a:spcPts val="0"/>
              </a:spcBef>
              <a:buSzTx/>
              <a:buNone/>
              <a:defRPr sz="2000">
                <a:solidFill>
                  <a:srgbClr val="FFFFFF"/>
                </a:solidFill>
                <a:effectLst/>
                <a:latin typeface="Superclarendon"/>
                <a:ea typeface="Superclarendon"/>
                <a:cs typeface="Superclarendon"/>
                <a:sym typeface="Superclarendon"/>
              </a:defRPr>
            </a:pPr>
            <a:r>
              <a:t>- L’insuffisance de moyens de lutte objectifs tels que le piégeage </a:t>
            </a:r>
          </a:p>
        </p:txBody>
      </p:sp>
    </p:spTree>
  </p:cSld>
  <p:clrMapOvr>
    <a:masterClrMapping/>
  </p:clrMapOvr>
  <mc:AlternateContent xmlns:mc="http://schemas.openxmlformats.org/markup-compatibility/2006">
    <mc:Choice xmlns:p14="http://schemas.microsoft.com/office/powerpoint/2010/main" Requires="p14">
      <p:transition spd="slow" advClick="1" p14:dur="20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Capture d’écran 2018-09-25 à 14.03.15.png"/>
          <p:cNvPicPr>
            <a:picLocks noChangeAspect="1"/>
          </p:cNvPicPr>
          <p:nvPr/>
        </p:nvPicPr>
        <p:blipFill>
          <a:blip r:embed="rId2">
            <a:extLst/>
          </a:blip>
          <a:stretch>
            <a:fillRect/>
          </a:stretch>
        </p:blipFill>
        <p:spPr>
          <a:xfrm>
            <a:off x="1494843" y="3677954"/>
            <a:ext cx="10439432" cy="5248958"/>
          </a:xfrm>
          <a:prstGeom prst="rect">
            <a:avLst/>
          </a:prstGeom>
          <a:ln w="12700">
            <a:miter lim="400000"/>
          </a:ln>
          <a:effectLst>
            <a:reflection blurRad="0" stA="50000" stPos="0" endA="0" endPos="40000" dist="0" dir="5400000" fadeDir="5400000" sx="100000" sy="-100000" kx="0" ky="0" algn="bl" rotWithShape="0"/>
          </a:effectLst>
        </p:spPr>
      </p:pic>
      <p:sp>
        <p:nvSpPr>
          <p:cNvPr id="174" name="Shape 174"/>
          <p:cNvSpPr/>
          <p:nvPr>
            <p:ph type="title"/>
          </p:nvPr>
        </p:nvSpPr>
        <p:spPr>
          <a:xfrm>
            <a:off x="762000" y="657433"/>
            <a:ext cx="11480800" cy="2717801"/>
          </a:xfrm>
          <a:prstGeom prst="rect">
            <a:avLst/>
          </a:prstGeom>
        </p:spPr>
        <p:txBody>
          <a:bodyPr/>
          <a:lstStyle>
            <a:lvl1pPr>
              <a:defRPr sz="7300">
                <a:latin typeface="Superclarendon"/>
                <a:ea typeface="Superclarendon"/>
                <a:cs typeface="Superclarendon"/>
                <a:sym typeface="Superclarendon"/>
              </a:defRPr>
            </a:lvl1pPr>
          </a:lstStyle>
          <a:p>
            <a:pPr/>
            <a:r>
              <a:t>Merci de votre attention !</a:t>
            </a:r>
          </a:p>
        </p:txBody>
      </p:sp>
      <p:sp>
        <p:nvSpPr>
          <p:cNvPr id="175" name="Shape 175"/>
          <p:cNvSpPr/>
          <p:nvPr/>
        </p:nvSpPr>
        <p:spPr>
          <a:xfrm>
            <a:off x="3572700" y="4538974"/>
            <a:ext cx="5859400" cy="24450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5100">
                <a:latin typeface="+mn-lt"/>
                <a:ea typeface="+mn-ea"/>
                <a:cs typeface="+mn-cs"/>
                <a:sym typeface="Helvetica Neue"/>
              </a:defRPr>
            </a:pPr>
            <a:r>
              <a:t>Pascal MOYA</a:t>
            </a:r>
          </a:p>
          <a:p>
            <a:pPr>
              <a:defRPr b="1" sz="5100">
                <a:latin typeface="+mn-lt"/>
                <a:ea typeface="+mn-ea"/>
                <a:cs typeface="+mn-cs"/>
                <a:sym typeface="Helvetica Neue"/>
              </a:defRPr>
            </a:pPr>
            <a:r>
              <a:t>et</a:t>
            </a:r>
          </a:p>
          <a:p>
            <a:pPr>
              <a:defRPr b="1" sz="5100">
                <a:latin typeface="+mn-lt"/>
                <a:ea typeface="+mn-ea"/>
                <a:cs typeface="+mn-cs"/>
                <a:sym typeface="Helvetica Neue"/>
              </a:defRPr>
            </a:pPr>
            <a:r>
              <a:t>Stéphane ASIKIAN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body" idx="13"/>
          </p:nvPr>
        </p:nvSpPr>
        <p:spPr>
          <a:xfrm>
            <a:off x="1270000" y="6687082"/>
            <a:ext cx="10464800" cy="461060"/>
          </a:xfrm>
          <a:prstGeom prst="rect">
            <a:avLst/>
          </a:prstGeom>
        </p:spPr>
        <p:txBody>
          <a:bodyPr/>
          <a:lstStyle/>
          <a:p>
            <a:pPr/>
            <a:r>
              <a:t>José Gradziano Da Silva : directeur général de la FAO</a:t>
            </a:r>
          </a:p>
        </p:txBody>
      </p:sp>
      <p:sp>
        <p:nvSpPr>
          <p:cNvPr id="127" name="Shape 127"/>
          <p:cNvSpPr/>
          <p:nvPr>
            <p:ph type="body" idx="14"/>
          </p:nvPr>
        </p:nvSpPr>
        <p:spPr>
          <a:xfrm>
            <a:off x="1270000" y="3078873"/>
            <a:ext cx="10464800" cy="3100554"/>
          </a:xfrm>
          <a:prstGeom prst="rect">
            <a:avLst/>
          </a:prstGeom>
        </p:spPr>
        <p:txBody>
          <a:bodyPr/>
          <a:lstStyle>
            <a:lvl1pPr>
              <a:defRPr i="1"/>
            </a:lvl1pPr>
          </a:lstStyle>
          <a:p>
            <a:pPr/>
            <a:r>
              <a:t>« La détection précoce est la clé de la réussite s’agissant de combattre le charançon rouge du palmier. A l’heure actuelle, la détection précoce repose essentiellement sur le piégeage à l’aide de phéromone.  » </a:t>
            </a:r>
          </a:p>
        </p:txBody>
      </p:sp>
    </p:spTree>
  </p:cSld>
  <p:clrMapOvr>
    <a:masterClrMapping/>
  </p:clrMapOvr>
  <mc:AlternateContent xmlns:mc="http://schemas.openxmlformats.org/markup-compatibility/2006">
    <mc:Choice xmlns:p14="http://schemas.microsoft.com/office/powerpoint/2010/main" Requires="p14">
      <p:transition spd="slow" advClick="1" p14:dur="35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lvl1pPr>
              <a:defRPr>
                <a:latin typeface="Superclarendon"/>
                <a:ea typeface="Superclarendon"/>
                <a:cs typeface="Superclarendon"/>
                <a:sym typeface="Superclarendon"/>
              </a:defRPr>
            </a:lvl1pPr>
          </a:lstStyle>
          <a:p>
            <a:pPr/>
            <a:r>
              <a:t>Introduction </a:t>
            </a:r>
          </a:p>
        </p:txBody>
      </p:sp>
      <p:sp>
        <p:nvSpPr>
          <p:cNvPr id="130" name="Shape 130"/>
          <p:cNvSpPr/>
          <p:nvPr>
            <p:ph type="body" sz="half" idx="1"/>
          </p:nvPr>
        </p:nvSpPr>
        <p:spPr>
          <a:xfrm>
            <a:off x="213359" y="2174934"/>
            <a:ext cx="5384801" cy="7207132"/>
          </a:xfrm>
          <a:prstGeom prst="rect">
            <a:avLst/>
          </a:prstGeom>
        </p:spPr>
        <p:txBody>
          <a:bodyPr/>
          <a:lstStyle/>
          <a:p>
            <a:pPr marL="76498" indent="-76498" defTabSz="182880">
              <a:spcBef>
                <a:spcPts val="400"/>
              </a:spcBef>
              <a:buClrTx/>
              <a:defRPr sz="1680">
                <a:solidFill>
                  <a:srgbClr val="FFFFFF"/>
                </a:solidFill>
                <a:effectLst/>
                <a:latin typeface="Superclarendon"/>
                <a:ea typeface="Superclarendon"/>
                <a:cs typeface="Superclarendon"/>
                <a:sym typeface="Superclarendon"/>
              </a:defRPr>
            </a:pPr>
            <a:r>
              <a:t>La Communauté d'Agglomération de Sophia Antipolis ( CASA ) soutenue par la Région Provence Alpes Côte d'Azur, à financé le déploiement en date du 6 mai 2018 du tout premier dispositif biologique d'alerte et de suivi scientifique, destiné à renforcer, optimiser et globaliser la lutte contre le Charançon rouge du palmier ( CRP ). </a:t>
            </a:r>
          </a:p>
          <a:p>
            <a:pPr marL="76498" indent="-76498" defTabSz="182880">
              <a:spcBef>
                <a:spcPts val="400"/>
              </a:spcBef>
              <a:buClrTx/>
              <a:defRPr sz="1680">
                <a:solidFill>
                  <a:srgbClr val="FFFFFF"/>
                </a:solidFill>
                <a:effectLst/>
                <a:latin typeface="Superclarendon"/>
                <a:ea typeface="Superclarendon"/>
                <a:cs typeface="Superclarendon"/>
                <a:sym typeface="Superclarendon"/>
              </a:defRPr>
            </a:pPr>
          </a:p>
          <a:p>
            <a:pPr marL="76498" indent="-76498" defTabSz="182880">
              <a:spcBef>
                <a:spcPts val="400"/>
              </a:spcBef>
              <a:buClrTx/>
              <a:defRPr sz="1680">
                <a:solidFill>
                  <a:srgbClr val="FFFFFF"/>
                </a:solidFill>
                <a:effectLst/>
                <a:latin typeface="Superclarendon"/>
                <a:ea typeface="Superclarendon"/>
                <a:cs typeface="Superclarendon"/>
                <a:sym typeface="Superclarendon"/>
              </a:defRPr>
            </a:pPr>
            <a:r>
              <a:t>Les palmiers : plantes emblématiques et identitaires de la Côte d’Azur menacées depuis 2006 par la prolifération du CRP dont l’attaque aboutit dans la quasi totalité des cas à la mort de la plante.</a:t>
            </a:r>
          </a:p>
          <a:p>
            <a:pPr marL="0" indent="0" defTabSz="182880">
              <a:spcBef>
                <a:spcPts val="400"/>
              </a:spcBef>
              <a:buClrTx/>
              <a:buSzTx/>
              <a:buNone/>
              <a:defRPr sz="1680">
                <a:solidFill>
                  <a:srgbClr val="FFFFFF"/>
                </a:solidFill>
                <a:effectLst/>
                <a:latin typeface="Superclarendon"/>
                <a:ea typeface="Superclarendon"/>
                <a:cs typeface="Superclarendon"/>
                <a:sym typeface="Superclarendon"/>
              </a:defRPr>
            </a:pPr>
          </a:p>
          <a:p>
            <a:pPr marL="76498" indent="-76498" defTabSz="182880">
              <a:spcBef>
                <a:spcPts val="400"/>
              </a:spcBef>
              <a:buClrTx/>
              <a:defRPr sz="1680">
                <a:solidFill>
                  <a:srgbClr val="FFFFFF"/>
                </a:solidFill>
                <a:effectLst/>
                <a:latin typeface="Superclarendon"/>
                <a:ea typeface="Superclarendon"/>
                <a:cs typeface="Superclarendon"/>
                <a:sym typeface="Superclarendon"/>
              </a:defRPr>
            </a:pPr>
            <a:r>
              <a:t>Risque accidentogéne élevé + impact économique qui ne cesse de s'alourdir pour les collectivités et les particuliers.</a:t>
            </a:r>
          </a:p>
          <a:p>
            <a:pPr marL="0" indent="0" defTabSz="182880">
              <a:spcBef>
                <a:spcPts val="400"/>
              </a:spcBef>
              <a:buClrTx/>
              <a:buSzTx/>
              <a:buNone/>
              <a:defRPr sz="1680">
                <a:solidFill>
                  <a:srgbClr val="FFFFFF"/>
                </a:solidFill>
                <a:effectLst/>
                <a:latin typeface="Superclarendon"/>
                <a:ea typeface="Superclarendon"/>
                <a:cs typeface="Superclarendon"/>
                <a:sym typeface="Superclarendon"/>
              </a:defRPr>
            </a:pPr>
          </a:p>
          <a:p>
            <a:pPr marL="76498" indent="-76498" defTabSz="182880">
              <a:spcBef>
                <a:spcPts val="400"/>
              </a:spcBef>
              <a:buClrTx/>
              <a:defRPr sz="1680">
                <a:solidFill>
                  <a:srgbClr val="FFFFFF"/>
                </a:solidFill>
                <a:effectLst/>
                <a:latin typeface="Superclarendon"/>
                <a:ea typeface="Superclarendon"/>
                <a:cs typeface="Superclarendon"/>
                <a:sym typeface="Superclarendon"/>
              </a:defRPr>
            </a:pPr>
            <a:r>
              <a:t>Action CASA : 500 pièges statiques = 1er programme biologique privé et public d'alerte et de suivi scientifique dédié à la lutte globale contre le Charançon rouge des palmiers. </a:t>
            </a:r>
          </a:p>
          <a:p>
            <a:pPr marL="0" indent="0" defTabSz="182880">
              <a:spcBef>
                <a:spcPts val="400"/>
              </a:spcBef>
              <a:buClrTx/>
              <a:buSzTx/>
              <a:buNone/>
              <a:defRPr sz="1680">
                <a:solidFill>
                  <a:srgbClr val="FFFFFF"/>
                </a:solidFill>
                <a:effectLst/>
                <a:latin typeface="Superclarendon"/>
                <a:ea typeface="Superclarendon"/>
                <a:cs typeface="Superclarendon"/>
                <a:sym typeface="Superclarendon"/>
              </a:defRPr>
            </a:pPr>
          </a:p>
          <a:p>
            <a:pPr marL="0" indent="0" defTabSz="182880">
              <a:spcBef>
                <a:spcPts val="400"/>
              </a:spcBef>
              <a:buClrTx/>
              <a:buSzTx/>
              <a:buNone/>
              <a:defRPr sz="1680">
                <a:solidFill>
                  <a:srgbClr val="FFFFFF"/>
                </a:solidFill>
                <a:effectLst/>
                <a:latin typeface="Superclarendon"/>
                <a:ea typeface="Superclarendon"/>
                <a:cs typeface="Superclarendon"/>
                <a:sym typeface="Superclarendon"/>
              </a:defRPr>
            </a:pPr>
          </a:p>
          <a:p>
            <a:pPr marL="0" indent="0" defTabSz="182880">
              <a:spcBef>
                <a:spcPts val="400"/>
              </a:spcBef>
              <a:buClrTx/>
              <a:buSzTx/>
              <a:buNone/>
              <a:defRPr sz="1680">
                <a:solidFill>
                  <a:srgbClr val="FFFFFF"/>
                </a:solidFill>
                <a:effectLst/>
                <a:latin typeface="Superclarendon"/>
                <a:ea typeface="Superclarendon"/>
                <a:cs typeface="Superclarendon"/>
                <a:sym typeface="Superclarendon"/>
              </a:defRPr>
            </a:pPr>
          </a:p>
          <a:p>
            <a:pPr marL="0" indent="0" defTabSz="182880">
              <a:spcBef>
                <a:spcPts val="400"/>
              </a:spcBef>
              <a:buClrTx/>
              <a:buSzTx/>
              <a:buNone/>
              <a:defRPr sz="640">
                <a:solidFill>
                  <a:srgbClr val="FFFFFF"/>
                </a:solidFill>
                <a:effectLst/>
                <a:latin typeface="Superclarendon"/>
                <a:ea typeface="Superclarendon"/>
                <a:cs typeface="Superclarendon"/>
                <a:sym typeface="Superclarendon"/>
              </a:defRPr>
            </a:pPr>
          </a:p>
          <a:p>
            <a:pPr marL="0" indent="0" defTabSz="182880">
              <a:spcBef>
                <a:spcPts val="400"/>
              </a:spcBef>
              <a:buClrTx/>
              <a:buSzTx/>
              <a:buNone/>
              <a:defRPr sz="640">
                <a:solidFill>
                  <a:srgbClr val="FFFFFF"/>
                </a:solidFill>
                <a:effectLst/>
                <a:latin typeface="Superclarendon"/>
                <a:ea typeface="Superclarendon"/>
                <a:cs typeface="Superclarendon"/>
                <a:sym typeface="Superclarendon"/>
              </a:defRPr>
            </a:pPr>
          </a:p>
          <a:p>
            <a:pPr marL="0" indent="0" defTabSz="182880">
              <a:spcBef>
                <a:spcPts val="400"/>
              </a:spcBef>
              <a:buClrTx/>
              <a:buSzTx/>
              <a:buNone/>
              <a:defRPr sz="640">
                <a:solidFill>
                  <a:srgbClr val="FFFFFF"/>
                </a:solidFill>
                <a:effectLst/>
                <a:latin typeface="Superclarendon"/>
                <a:ea typeface="Superclarendon"/>
                <a:cs typeface="Superclarendon"/>
                <a:sym typeface="Superclarendon"/>
              </a:defRPr>
            </a:pPr>
          </a:p>
          <a:p>
            <a:pPr marL="0" indent="0" defTabSz="182880">
              <a:spcBef>
                <a:spcPts val="400"/>
              </a:spcBef>
              <a:buClrTx/>
              <a:buSzTx/>
              <a:buNone/>
              <a:defRPr sz="640">
                <a:solidFill>
                  <a:srgbClr val="FFFFFF"/>
                </a:solidFill>
                <a:effectLst/>
                <a:latin typeface="Superclarendon"/>
                <a:ea typeface="Superclarendon"/>
                <a:cs typeface="Superclarendon"/>
                <a:sym typeface="Superclarendon"/>
              </a:defRPr>
            </a:pPr>
            <a:endParaRPr sz="480"/>
          </a:p>
        </p:txBody>
      </p:sp>
      <p:pic>
        <p:nvPicPr>
          <p:cNvPr id="131" name="palmier mort.jpg"/>
          <p:cNvPicPr>
            <a:picLocks noChangeAspect="1"/>
          </p:cNvPicPr>
          <p:nvPr/>
        </p:nvPicPr>
        <p:blipFill>
          <a:blip r:embed="rId2">
            <a:extLst/>
          </a:blip>
          <a:stretch>
            <a:fillRect/>
          </a:stretch>
        </p:blipFill>
        <p:spPr>
          <a:xfrm>
            <a:off x="5717063" y="2358464"/>
            <a:ext cx="7040683" cy="5280512"/>
          </a:xfrm>
          <a:prstGeom prst="rect">
            <a:avLst/>
          </a:prstGeom>
          <a:ln w="25400">
            <a:miter lim="400000"/>
          </a:ln>
          <a:effectLst>
            <a:outerShdw sx="100000" sy="100000" kx="0" ky="0" algn="b" rotWithShape="0" blurRad="1257300" dist="0" dir="5400000">
              <a:srgbClr val="000000">
                <a:alpha val="77227"/>
              </a:srgbClr>
            </a:outerShdw>
          </a:effectLst>
        </p:spPr>
      </p:pic>
      <p:pic>
        <p:nvPicPr>
          <p:cNvPr id="132" name="danger-signal-general-ig-2478.jpg"/>
          <p:cNvPicPr>
            <a:picLocks noChangeAspect="1"/>
          </p:cNvPicPr>
          <p:nvPr/>
        </p:nvPicPr>
        <p:blipFill>
          <a:blip r:embed="rId3">
            <a:extLst/>
          </a:blip>
          <a:stretch>
            <a:fillRect/>
          </a:stretch>
        </p:blipFill>
        <p:spPr>
          <a:xfrm>
            <a:off x="6130667" y="6878597"/>
            <a:ext cx="2146301" cy="2146301"/>
          </a:xfrm>
          <a:prstGeom prst="rect">
            <a:avLst/>
          </a:prstGeom>
          <a:ln w="25400">
            <a:miter lim="400000"/>
          </a:ln>
          <a:effectLst>
            <a:outerShdw sx="100000" sy="100000" kx="0" ky="0" algn="b" rotWithShape="0" blurRad="520700" dist="181587" dir="5400000">
              <a:srgbClr val="000000">
                <a:alpha val="78716"/>
              </a:srgbClr>
            </a:outerShdw>
          </a:effectLst>
        </p:spPr>
      </p:pic>
      <p:pic>
        <p:nvPicPr>
          <p:cNvPr id="133" name="baisse argent.jpg"/>
          <p:cNvPicPr>
            <a:picLocks noChangeAspect="1"/>
          </p:cNvPicPr>
          <p:nvPr/>
        </p:nvPicPr>
        <p:blipFill>
          <a:blip r:embed="rId4">
            <a:extLst/>
          </a:blip>
          <a:stretch>
            <a:fillRect/>
          </a:stretch>
        </p:blipFill>
        <p:spPr>
          <a:xfrm>
            <a:off x="10368405" y="6878597"/>
            <a:ext cx="2176531" cy="2146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125">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char.jpg"/>
          <p:cNvPicPr>
            <a:picLocks noChangeAspect="1"/>
          </p:cNvPicPr>
          <p:nvPr/>
        </p:nvPicPr>
        <p:blipFill>
          <a:blip r:embed="rId2">
            <a:extLst/>
          </a:blip>
          <a:stretch>
            <a:fillRect/>
          </a:stretch>
        </p:blipFill>
        <p:spPr>
          <a:xfrm>
            <a:off x="2292834" y="2808446"/>
            <a:ext cx="8805173" cy="5864246"/>
          </a:xfrm>
          <a:prstGeom prst="rect">
            <a:avLst/>
          </a:prstGeom>
          <a:ln w="12700">
            <a:miter lim="400000"/>
          </a:ln>
          <a:effectLst>
            <a:reflection blurRad="0" stA="57042" stPos="0" endA="0" endPos="40000" dist="0" dir="5400000" fadeDir="5400000" sx="100000" sy="-100000" kx="0" ky="0" algn="bl" rotWithShape="0"/>
          </a:effectLst>
        </p:spPr>
      </p:pic>
      <p:sp>
        <p:nvSpPr>
          <p:cNvPr id="136" name="Shape 136"/>
          <p:cNvSpPr/>
          <p:nvPr>
            <p:ph type="title"/>
          </p:nvPr>
        </p:nvSpPr>
        <p:spPr>
          <a:xfrm>
            <a:off x="762000" y="88899"/>
            <a:ext cx="11480800" cy="2717801"/>
          </a:xfrm>
          <a:prstGeom prst="rect">
            <a:avLst/>
          </a:prstGeom>
        </p:spPr>
        <p:txBody>
          <a:bodyPr/>
          <a:lstStyle>
            <a:lvl1pPr>
              <a:defRPr>
                <a:latin typeface="Superclarendon"/>
                <a:ea typeface="Superclarendon"/>
                <a:cs typeface="Superclarendon"/>
                <a:sym typeface="Superclarendon"/>
              </a:defRPr>
            </a:lvl1pPr>
          </a:lstStyle>
          <a:p>
            <a:pPr/>
            <a:r>
              <a:t>Le Charançon rouge du palmier</a:t>
            </a:r>
          </a:p>
        </p:txBody>
      </p:sp>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body" idx="1"/>
          </p:nvPr>
        </p:nvSpPr>
        <p:spPr>
          <a:prstGeom prst="rect">
            <a:avLst/>
          </a:prstGeom>
        </p:spPr>
        <p:txBody>
          <a:bodyPr/>
          <a:lstStyle/>
          <a:p>
            <a:pPr marL="0" indent="0" defTabSz="182880">
              <a:spcBef>
                <a:spcPts val="0"/>
              </a:spcBef>
              <a:buSzTx/>
              <a:buNone/>
              <a:defRPr sz="1800">
                <a:solidFill>
                  <a:srgbClr val="FFFFFF"/>
                </a:solidFill>
                <a:effectLst/>
                <a:latin typeface="Superclarendon"/>
                <a:ea typeface="Superclarendon"/>
                <a:cs typeface="Superclarendon"/>
                <a:sym typeface="Superclarendon"/>
              </a:defRPr>
            </a:pPr>
          </a:p>
          <a:p>
            <a:pPr marL="105185" indent="-105185" defTabSz="182880">
              <a:spcBef>
                <a:spcPts val="0"/>
              </a:spcBef>
              <a:defRPr sz="2080">
                <a:solidFill>
                  <a:srgbClr val="FFFFFF"/>
                </a:solidFill>
                <a:effectLst/>
                <a:latin typeface="Superclarendon"/>
                <a:ea typeface="Superclarendon"/>
                <a:cs typeface="Superclarendon"/>
                <a:sym typeface="Superclarendon"/>
              </a:defRPr>
            </a:pPr>
            <a:r>
              <a:t>Ce redoutable insecte ravageur à progressivement colonisé</a:t>
            </a:r>
            <a:r>
              <a:rPr b="1"/>
              <a:t> </a:t>
            </a:r>
            <a:r>
              <a:rPr b="1" u="sng"/>
              <a:t>6 continents et plus de 60 pays</a:t>
            </a:r>
            <a:r>
              <a:t>. Identifié pour la première fois en octobre 2006, le Charançon rouge a depuis envahi l'ensemble de la façade méditerranéenne, la Corse, le Languedoc Roussillon et plus récemment le Morbihan.</a:t>
            </a:r>
          </a:p>
          <a:p>
            <a:pPr marL="105185" indent="-105185" defTabSz="182880">
              <a:spcBef>
                <a:spcPts val="0"/>
              </a:spcBef>
              <a:defRPr sz="2080">
                <a:solidFill>
                  <a:srgbClr val="FFFFFF"/>
                </a:solidFill>
                <a:effectLst/>
                <a:latin typeface="Superclarendon"/>
                <a:ea typeface="Superclarendon"/>
                <a:cs typeface="Superclarendon"/>
                <a:sym typeface="Superclarendon"/>
              </a:defRPr>
            </a:pPr>
          </a:p>
          <a:p>
            <a:pPr marL="105185" indent="-105185" defTabSz="182880">
              <a:spcBef>
                <a:spcPts val="0"/>
              </a:spcBef>
              <a:defRPr sz="2080">
                <a:solidFill>
                  <a:srgbClr val="FFFFFF"/>
                </a:solidFill>
                <a:effectLst/>
                <a:latin typeface="Superclarendon"/>
                <a:ea typeface="Superclarendon"/>
                <a:cs typeface="Superclarendon"/>
                <a:sym typeface="Superclarendon"/>
              </a:defRPr>
            </a:pPr>
            <a:r>
              <a:t>Insecte oligophage, ses larves se nourrissent des tissus frais des palmiers en creusant discrètement des galeries dans leur stipe —&gt; provoque de façon quasi systématique et ce après quelques mois l'épuisement, puis la mort de la plante colonisée. </a:t>
            </a:r>
          </a:p>
          <a:p>
            <a:pPr marL="0" indent="0" defTabSz="182880">
              <a:spcBef>
                <a:spcPts val="0"/>
              </a:spcBef>
              <a:buSzTx/>
              <a:buNone/>
              <a:defRPr sz="2080">
                <a:solidFill>
                  <a:srgbClr val="FFFFFF"/>
                </a:solidFill>
                <a:effectLst/>
                <a:latin typeface="Superclarendon"/>
                <a:ea typeface="Superclarendon"/>
                <a:cs typeface="Superclarendon"/>
                <a:sym typeface="Superclarendon"/>
              </a:defRPr>
            </a:pPr>
          </a:p>
          <a:p>
            <a:pPr marL="105185" indent="-105185" defTabSz="182880">
              <a:spcBef>
                <a:spcPts val="0"/>
              </a:spcBef>
              <a:defRPr sz="2080">
                <a:solidFill>
                  <a:srgbClr val="FFFFFF"/>
                </a:solidFill>
                <a:effectLst/>
                <a:latin typeface="Superclarendon"/>
                <a:ea typeface="Superclarendon"/>
                <a:cs typeface="Superclarendon"/>
                <a:sym typeface="Superclarendon"/>
              </a:defRPr>
            </a:pPr>
            <a:r>
              <a:t>Un palmier colonisé peut contenir une centaine de femelles qui seront capables de pondre </a:t>
            </a:r>
            <a:r>
              <a:rPr b="1"/>
              <a:t>entre </a:t>
            </a:r>
            <a:r>
              <a:rPr b="1" sz="2120" u="sng"/>
              <a:t>200 et 300 œufs</a:t>
            </a:r>
            <a:r>
              <a:t> chacune —&gt; favorise </a:t>
            </a:r>
            <a:r>
              <a:rPr b="1"/>
              <a:t>la vitesse de dispersion géographique du CRP.</a:t>
            </a:r>
            <a:r>
              <a:t> </a:t>
            </a:r>
          </a:p>
          <a:p>
            <a:pPr marL="105185" indent="-105185" defTabSz="182880">
              <a:spcBef>
                <a:spcPts val="0"/>
              </a:spcBef>
              <a:defRPr sz="2080">
                <a:solidFill>
                  <a:srgbClr val="FFFFFF"/>
                </a:solidFill>
                <a:effectLst/>
                <a:latin typeface="Superclarendon"/>
                <a:ea typeface="Superclarendon"/>
                <a:cs typeface="Superclarendon"/>
                <a:sym typeface="Superclarendon"/>
              </a:defRPr>
            </a:pPr>
          </a:p>
          <a:p>
            <a:pPr marL="105185" indent="-105185" defTabSz="182880">
              <a:spcBef>
                <a:spcPts val="0"/>
              </a:spcBef>
              <a:defRPr sz="2080">
                <a:solidFill>
                  <a:srgbClr val="FFFFFF"/>
                </a:solidFill>
                <a:effectLst/>
                <a:latin typeface="Superclarendon"/>
                <a:ea typeface="Superclarendon"/>
                <a:cs typeface="Superclarendon"/>
                <a:sym typeface="Superclarendon"/>
              </a:defRPr>
            </a:pPr>
            <a:r>
              <a:t>Avec un cycle biologique confiné, le CRP est protégé contre d'éventuels ennemis naturels ou tout phénomène climatique pouvant nuire à son développement. </a:t>
            </a:r>
          </a:p>
          <a:p>
            <a:pPr marL="105185" indent="-105185" defTabSz="182880">
              <a:spcBef>
                <a:spcPts val="0"/>
              </a:spcBef>
              <a:defRPr sz="2080">
                <a:solidFill>
                  <a:srgbClr val="FFFFFF"/>
                </a:solidFill>
                <a:effectLst/>
                <a:latin typeface="Superclarendon"/>
                <a:ea typeface="Superclarendon"/>
                <a:cs typeface="Superclarendon"/>
                <a:sym typeface="Superclarendon"/>
              </a:defRPr>
            </a:pPr>
          </a:p>
          <a:p>
            <a:pPr marL="105185" indent="-105185" defTabSz="182880">
              <a:spcBef>
                <a:spcPts val="0"/>
              </a:spcBef>
              <a:defRPr sz="2080">
                <a:solidFill>
                  <a:srgbClr val="FFFFFF"/>
                </a:solidFill>
                <a:effectLst/>
                <a:latin typeface="Superclarendon"/>
                <a:ea typeface="Superclarendon"/>
                <a:cs typeface="Superclarendon"/>
                <a:sym typeface="Superclarendon"/>
              </a:defRPr>
            </a:pPr>
            <a:r>
              <a:t>La survenance et donc l'identification tardive des premiers symptômes liés à la présence du CRP au cœur d'un palmier représentent également un obstacle majeur à l'efficacité des moyens de lutte mis en oeuvre. </a:t>
            </a: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a:p>
            <a:pPr marL="0" indent="0" defTabSz="182880">
              <a:spcBef>
                <a:spcPts val="0"/>
              </a:spcBef>
              <a:buSzTx/>
              <a:buNone/>
              <a:defRPr sz="2000">
                <a:solidFill>
                  <a:srgbClr val="FFFFFF"/>
                </a:solidFill>
                <a:effectLst/>
                <a:latin typeface="Superclarendon"/>
                <a:ea typeface="Superclarendon"/>
                <a:cs typeface="Superclarendon"/>
                <a:sym typeface="Superclarendon"/>
              </a:defRPr>
            </a:pPr>
          </a:p>
        </p:txBody>
      </p:sp>
    </p:spTree>
  </p:cSld>
  <p:clrMapOvr>
    <a:masterClrMapping/>
  </p:clrMapOvr>
  <mc:AlternateContent xmlns:mc="http://schemas.openxmlformats.org/markup-compatibility/2006">
    <mc:Choice xmlns:p14="http://schemas.microsoft.com/office/powerpoint/2010/main" Requires="p14">
      <p:transition spd="slow" advClick="1" p14:dur="3125">
        <p:circ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piege-pheromone-charancon-rouge (1).jpg"/>
          <p:cNvPicPr>
            <a:picLocks noChangeAspect="1"/>
          </p:cNvPicPr>
          <p:nvPr/>
        </p:nvPicPr>
        <p:blipFill>
          <a:blip r:embed="rId2">
            <a:extLst/>
          </a:blip>
          <a:stretch>
            <a:fillRect/>
          </a:stretch>
        </p:blipFill>
        <p:spPr>
          <a:xfrm>
            <a:off x="5993487" y="275034"/>
            <a:ext cx="3810001" cy="3810001"/>
          </a:xfrm>
          <a:prstGeom prst="rect">
            <a:avLst/>
          </a:prstGeom>
          <a:ln w="12700">
            <a:miter lim="400000"/>
          </a:ln>
        </p:spPr>
      </p:pic>
      <p:pic>
        <p:nvPicPr>
          <p:cNvPr id="141" name="endo.jpg"/>
          <p:cNvPicPr>
            <a:picLocks noChangeAspect="1"/>
          </p:cNvPicPr>
          <p:nvPr/>
        </p:nvPicPr>
        <p:blipFill>
          <a:blip r:embed="rId3">
            <a:extLst/>
          </a:blip>
          <a:stretch>
            <a:fillRect/>
          </a:stretch>
        </p:blipFill>
        <p:spPr>
          <a:xfrm>
            <a:off x="487527" y="5731847"/>
            <a:ext cx="5842306" cy="3910966"/>
          </a:xfrm>
          <a:prstGeom prst="rect">
            <a:avLst/>
          </a:prstGeom>
          <a:ln w="12700">
            <a:miter lim="400000"/>
          </a:ln>
        </p:spPr>
      </p:pic>
      <p:sp>
        <p:nvSpPr>
          <p:cNvPr id="142" name="Shape 142"/>
          <p:cNvSpPr/>
          <p:nvPr/>
        </p:nvSpPr>
        <p:spPr>
          <a:xfrm>
            <a:off x="690308" y="4285741"/>
            <a:ext cx="11624184" cy="11821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atin typeface="Superclarendon"/>
                <a:ea typeface="Superclarendon"/>
                <a:cs typeface="Superclarendon"/>
                <a:sym typeface="Superclarendon"/>
              </a:defRPr>
            </a:lvl1pPr>
          </a:lstStyle>
          <a:p>
            <a:pPr/>
            <a:r>
              <a:t>Les techniques de lutte</a:t>
            </a:r>
          </a:p>
        </p:txBody>
      </p:sp>
      <p:pic>
        <p:nvPicPr>
          <p:cNvPr id="143" name="IMG_2042.jpg"/>
          <p:cNvPicPr>
            <a:picLocks noChangeAspect="1"/>
          </p:cNvPicPr>
          <p:nvPr/>
        </p:nvPicPr>
        <p:blipFill>
          <a:blip r:embed="rId4">
            <a:extLst/>
          </a:blip>
          <a:stretch>
            <a:fillRect/>
          </a:stretch>
        </p:blipFill>
        <p:spPr>
          <a:xfrm>
            <a:off x="7245409" y="5731847"/>
            <a:ext cx="5214621" cy="3910966"/>
          </a:xfrm>
          <a:prstGeom prst="rect">
            <a:avLst/>
          </a:prstGeom>
          <a:ln w="12700">
            <a:miter lim="400000"/>
          </a:ln>
        </p:spPr>
      </p:pic>
      <p:pic>
        <p:nvPicPr>
          <p:cNvPr id="144" name="FullSizeRender.jpg"/>
          <p:cNvPicPr>
            <a:picLocks noChangeAspect="1"/>
          </p:cNvPicPr>
          <p:nvPr/>
        </p:nvPicPr>
        <p:blipFill>
          <a:blip r:embed="rId5">
            <a:extLst/>
          </a:blip>
          <a:stretch>
            <a:fillRect/>
          </a:stretch>
        </p:blipFill>
        <p:spPr>
          <a:xfrm>
            <a:off x="3866593" y="275034"/>
            <a:ext cx="2626095" cy="3810001"/>
          </a:xfrm>
          <a:prstGeom prst="rect">
            <a:avLst/>
          </a:prstGeom>
          <a:ln w="12700">
            <a:miter lim="400000"/>
          </a:ln>
        </p:spPr>
      </p:pic>
      <p:pic>
        <p:nvPicPr>
          <p:cNvPr id="145" name="87C0B1A2-21C6-4814-80FA-4EEFF0739E55 (1).jpg"/>
          <p:cNvPicPr>
            <a:picLocks noChangeAspect="1"/>
          </p:cNvPicPr>
          <p:nvPr/>
        </p:nvPicPr>
        <p:blipFill>
          <a:blip r:embed="rId6">
            <a:extLst/>
          </a:blip>
          <a:stretch>
            <a:fillRect/>
          </a:stretch>
        </p:blipFill>
        <p:spPr>
          <a:xfrm>
            <a:off x="9316914" y="275034"/>
            <a:ext cx="3561200" cy="3810001"/>
          </a:xfrm>
          <a:prstGeom prst="rect">
            <a:avLst/>
          </a:prstGeom>
          <a:ln w="12700">
            <a:miter lim="400000"/>
          </a:ln>
        </p:spPr>
      </p:pic>
      <p:pic>
        <p:nvPicPr>
          <p:cNvPr id="146" name="piege-a-charancon-rouge-du-palmier (1).jpg"/>
          <p:cNvPicPr>
            <a:picLocks noChangeAspect="1"/>
          </p:cNvPicPr>
          <p:nvPr/>
        </p:nvPicPr>
        <p:blipFill>
          <a:blip r:embed="rId7">
            <a:extLst/>
          </a:blip>
          <a:stretch>
            <a:fillRect/>
          </a:stretch>
        </p:blipFill>
        <p:spPr>
          <a:xfrm>
            <a:off x="27300" y="275034"/>
            <a:ext cx="3810001" cy="3810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0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xfrm>
            <a:off x="762000" y="79672"/>
            <a:ext cx="11480800" cy="9865004"/>
          </a:xfrm>
          <a:prstGeom prst="rect">
            <a:avLst/>
          </a:prstGeom>
        </p:spPr>
        <p:txBody>
          <a:bodyPr/>
          <a:lstStyle/>
          <a:p>
            <a:pPr marL="95623" indent="-95623" defTabSz="182880">
              <a:spcBef>
                <a:spcPts val="0"/>
              </a:spcBef>
              <a:defRPr sz="1760">
                <a:solidFill>
                  <a:srgbClr val="FFFFFF"/>
                </a:solidFill>
                <a:effectLst/>
                <a:latin typeface="Superclarendon"/>
                <a:ea typeface="Superclarendon"/>
                <a:cs typeface="Superclarendon"/>
                <a:sym typeface="Superclarendon"/>
              </a:defRPr>
            </a:pPr>
          </a:p>
          <a:p>
            <a:pPr marL="0" indent="0" defTabSz="182880">
              <a:spcBef>
                <a:spcPts val="0"/>
              </a:spcBef>
              <a:buSzTx/>
              <a:buNone/>
              <a:defRPr sz="2200">
                <a:solidFill>
                  <a:srgbClr val="FFFFFF"/>
                </a:solidFill>
                <a:effectLst/>
                <a:latin typeface="Superclarendon"/>
                <a:ea typeface="Superclarendon"/>
                <a:cs typeface="Superclarendon"/>
                <a:sym typeface="Superclarendon"/>
              </a:defRPr>
            </a:pPr>
          </a:p>
          <a:p>
            <a:pPr marL="0" indent="0" defTabSz="182880">
              <a:spcBef>
                <a:spcPts val="0"/>
              </a:spcBef>
              <a:buSzTx/>
              <a:buNone/>
              <a:defRPr sz="2200">
                <a:solidFill>
                  <a:srgbClr val="FFFFFF"/>
                </a:solidFill>
                <a:effectLst/>
                <a:latin typeface="Superclarendon"/>
                <a:ea typeface="Superclarendon"/>
                <a:cs typeface="Superclarendon"/>
                <a:sym typeface="Superclarendon"/>
              </a:defRPr>
            </a:pPr>
            <a:r>
              <a:t>A l'échelle mondiale les techniques de lutte utilisées et les techniques en cours de développement visant son éradication sont multiples </a:t>
            </a:r>
            <a:r>
              <a:rPr b="1"/>
              <a:t>: </a:t>
            </a:r>
            <a:endParaRPr b="1"/>
          </a:p>
          <a:p>
            <a:pPr marL="0" indent="0" defTabSz="182880">
              <a:spcBef>
                <a:spcPts val="0"/>
              </a:spcBef>
              <a:buSzTx/>
              <a:buNone/>
              <a:defRPr sz="2200">
                <a:solidFill>
                  <a:srgbClr val="FFFFFF"/>
                </a:solidFill>
                <a:effectLst/>
                <a:latin typeface="Superclarendon"/>
                <a:ea typeface="Superclarendon"/>
                <a:cs typeface="Superclarendon"/>
                <a:sym typeface="Superclarendon"/>
              </a:defRPr>
            </a:pPr>
            <a:endParaRPr b="1"/>
          </a:p>
          <a:p>
            <a:pPr marL="95623" indent="-95623" defTabSz="182880">
              <a:spcBef>
                <a:spcPts val="0"/>
              </a:spcBef>
              <a:defRPr sz="2200">
                <a:solidFill>
                  <a:srgbClr val="FFFFFF"/>
                </a:solidFill>
                <a:effectLst/>
                <a:latin typeface="Superclarendon"/>
                <a:ea typeface="Superclarendon"/>
                <a:cs typeface="Superclarendon"/>
                <a:sym typeface="Superclarendon"/>
              </a:defRPr>
            </a:pPr>
            <a:endParaRPr b="1"/>
          </a:p>
          <a:p>
            <a:pPr marL="0" indent="0" defTabSz="182880">
              <a:spcBef>
                <a:spcPts val="0"/>
              </a:spcBef>
              <a:buSzTx/>
              <a:buNone/>
              <a:defRPr sz="2200" u="sng">
                <a:solidFill>
                  <a:srgbClr val="FFFFFF"/>
                </a:solidFill>
                <a:effectLst/>
                <a:latin typeface="Superclarendon"/>
                <a:ea typeface="Superclarendon"/>
                <a:cs typeface="Superclarendon"/>
                <a:sym typeface="Superclarendon"/>
              </a:defRPr>
            </a:pPr>
            <a:r>
              <a:rPr b="1"/>
              <a:t>Techniques de lutte utilisées : </a:t>
            </a:r>
            <a:endParaRPr b="1"/>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Pulvérisation d'insecticides chimiques de type systémique et de contact</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La dispersion de vers parasitoïdes ( nématodes entomopathogènes spécifiques )</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L'endothérapie ( injection d'insecticide chimique systémique )</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La dispersion de champignons cosmopolite parasites entomopathogènes ( Beauveria Bassiana souche 111 et souche 203 )</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Le piégeage statique</a:t>
            </a:r>
            <a:r>
              <a:rPr b="1"/>
              <a:t> </a:t>
            </a:r>
            <a:r>
              <a:t>( combinant piège et diffuseur de phéromones d'agrégation )</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L'assainissement mécanique </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2200" u="sng">
                <a:solidFill>
                  <a:srgbClr val="FFFFFF"/>
                </a:solidFill>
                <a:effectLst/>
                <a:latin typeface="Superclarendon"/>
                <a:ea typeface="Superclarendon"/>
                <a:cs typeface="Superclarendon"/>
                <a:sym typeface="Superclarendon"/>
              </a:defRPr>
            </a:pPr>
            <a:r>
              <a:rPr b="1"/>
              <a:t>Techniques de lutte en cours de développement : </a:t>
            </a:r>
            <a:endParaRPr u="none"/>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Les insectes parasitoïdes ( Trichogrammes ) </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La formulation de solutions à base de molécules répulsives </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Le piégeage létal par choc électrique</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Surveillance par capteurs sismiques </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r>
              <a:t>- Piégeage par glue de contact</a:t>
            </a:r>
          </a:p>
          <a:p>
            <a:pPr marL="0" indent="0" defTabSz="182880">
              <a:spcBef>
                <a:spcPts val="0"/>
              </a:spcBef>
              <a:buSzTx/>
              <a:buNone/>
              <a:defRPr sz="22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2200">
                <a:solidFill>
                  <a:srgbClr val="FFFFFF"/>
                </a:solidFill>
                <a:effectLst/>
                <a:latin typeface="Superclarendon"/>
                <a:ea typeface="Superclarendon"/>
                <a:cs typeface="Superclarendon"/>
                <a:sym typeface="Superclarendon"/>
              </a:defRPr>
            </a:pPr>
          </a:p>
          <a:p>
            <a:pPr marL="0" indent="0" defTabSz="182880">
              <a:spcBef>
                <a:spcPts val="0"/>
              </a:spcBef>
              <a:buSzTx/>
              <a:buNone/>
              <a:defRPr sz="2200">
                <a:solidFill>
                  <a:srgbClr val="FFFFFF"/>
                </a:solidFill>
                <a:effectLst/>
                <a:latin typeface="Superclarendon"/>
                <a:ea typeface="Superclarendon"/>
                <a:cs typeface="Superclarendon"/>
                <a:sym typeface="Superclarendon"/>
              </a:defRPr>
            </a:pPr>
          </a:p>
          <a:p>
            <a:pPr marL="0" indent="0" defTabSz="182880">
              <a:spcBef>
                <a:spcPts val="0"/>
              </a:spcBef>
              <a:buSzTx/>
              <a:buNone/>
              <a:defRPr sz="22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a:p>
            <a:pPr marL="0" indent="0" defTabSz="182880">
              <a:spcBef>
                <a:spcPts val="0"/>
              </a:spcBef>
              <a:buSzTx/>
              <a:buNone/>
              <a:defRPr sz="800">
                <a:solidFill>
                  <a:srgbClr val="FFFFFF"/>
                </a:solidFill>
                <a:effectLst/>
                <a:latin typeface="Superclarendon"/>
                <a:ea typeface="Superclarendon"/>
                <a:cs typeface="Superclarendon"/>
                <a:sym typeface="Superclarendon"/>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3125">
        <p15:prstTrans prst="peelOff" invX="1"/>
      </p:transition>
    </mc:Choice>
    <mc:Choice xmlns:p14="http://schemas.microsoft.com/office/powerpoint/2010/main" Requires="p14">
      <p:transition spd="slow" advClick="1" p14:dur="3125">
        <p:wipe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body" idx="1"/>
          </p:nvPr>
        </p:nvSpPr>
        <p:spPr>
          <a:xfrm>
            <a:off x="762000" y="349051"/>
            <a:ext cx="11480800" cy="9055497"/>
          </a:xfrm>
          <a:prstGeom prst="rect">
            <a:avLst/>
          </a:prstGeom>
        </p:spPr>
        <p:txBody>
          <a:bodyPr/>
          <a:lstStyle/>
          <a:p>
            <a:pPr marL="95623" indent="-95623" defTabSz="182880">
              <a:spcBef>
                <a:spcPts val="0"/>
              </a:spcBef>
              <a:defRPr sz="2000">
                <a:solidFill>
                  <a:srgbClr val="FFFFFF"/>
                </a:solidFill>
                <a:effectLst/>
                <a:uFill>
                  <a:solidFill>
                    <a:srgbClr val="000000"/>
                  </a:solidFill>
                </a:uFill>
                <a:latin typeface="Superclarendon"/>
                <a:ea typeface="Superclarendon"/>
                <a:cs typeface="Superclarendon"/>
                <a:sym typeface="Superclarendon"/>
              </a:defRPr>
            </a:pPr>
            <a:r>
              <a:t>Nous devons constater que depuis plus de 10 ans toutes les solutions mises en oeuvres ne sont pas parvenues à stopper</a:t>
            </a:r>
            <a:r>
              <a:rPr b="1"/>
              <a:t> </a:t>
            </a:r>
            <a:r>
              <a:t>la progression du CRP, y compris l'emploi massif de pesticides. </a:t>
            </a:r>
          </a:p>
          <a:p>
            <a:pPr marL="0" indent="0" defTabSz="182880">
              <a:spcBef>
                <a:spcPts val="0"/>
              </a:spcBef>
              <a:buSzTx/>
              <a:buNone/>
              <a:defRPr sz="2000">
                <a:solidFill>
                  <a:srgbClr val="FFFFFF"/>
                </a:solidFill>
                <a:effectLst/>
                <a:uFill>
                  <a:solidFill>
                    <a:srgbClr val="000000"/>
                  </a:solidFill>
                </a:uFill>
                <a:latin typeface="Superclarendon"/>
                <a:ea typeface="Superclarendon"/>
                <a:cs typeface="Superclarendon"/>
                <a:sym typeface="Superclarendon"/>
              </a:defRPr>
            </a:pPr>
          </a:p>
          <a:p>
            <a:pPr marL="95623" indent="-95623" defTabSz="182880">
              <a:spcBef>
                <a:spcPts val="0"/>
              </a:spcBef>
              <a:defRPr sz="2000">
                <a:solidFill>
                  <a:srgbClr val="FFFFFF"/>
                </a:solidFill>
                <a:effectLst/>
                <a:uFill>
                  <a:solidFill>
                    <a:srgbClr val="000000"/>
                  </a:solidFill>
                </a:uFill>
                <a:latin typeface="Superclarendon"/>
                <a:ea typeface="Superclarendon"/>
                <a:cs typeface="Superclarendon"/>
                <a:sym typeface="Superclarendon"/>
              </a:defRPr>
            </a:pPr>
            <a:r>
              <a:t>C'est face à ce constat d'échec de l'efficacité des pesticides chimiques </a:t>
            </a:r>
            <a:r>
              <a:rPr b="1"/>
              <a:t>conventionnels</a:t>
            </a:r>
            <a:r>
              <a:t> et en</a:t>
            </a:r>
            <a:r>
              <a:rPr b="1"/>
              <a:t> </a:t>
            </a:r>
            <a:r>
              <a:t>anticipation de l'interdiction proche de la vente et de l'utilisation de ces derniers, que des solutions alternatives chimiques et biologiques ont été développées, parmi lesquelles les nématodes, le Beauveria Bassiana, et l'Endothérapie. </a:t>
            </a:r>
          </a:p>
          <a:p>
            <a:pPr marL="95623" indent="-95623" defTabSz="182880">
              <a:spcBef>
                <a:spcPts val="0"/>
              </a:spcBef>
              <a:defRPr sz="2000">
                <a:solidFill>
                  <a:srgbClr val="FFFFFF"/>
                </a:solidFill>
                <a:effectLst/>
                <a:uFill>
                  <a:solidFill>
                    <a:srgbClr val="000000"/>
                  </a:solidFill>
                </a:uFill>
                <a:latin typeface="Superclarendon"/>
                <a:ea typeface="Superclarendon"/>
                <a:cs typeface="Superclarendon"/>
                <a:sym typeface="Superclarendon"/>
              </a:defRPr>
            </a:pPr>
          </a:p>
          <a:p>
            <a:pPr marL="95623" indent="-95623" defTabSz="182880">
              <a:spcBef>
                <a:spcPts val="0"/>
              </a:spcBef>
              <a:defRPr sz="2000">
                <a:solidFill>
                  <a:srgbClr val="FFFFFF"/>
                </a:solidFill>
                <a:effectLst/>
                <a:uFill>
                  <a:solidFill>
                    <a:srgbClr val="000000"/>
                  </a:solidFill>
                </a:uFill>
                <a:latin typeface="Superclarendon"/>
                <a:ea typeface="Superclarendon"/>
                <a:cs typeface="Superclarendon"/>
                <a:sym typeface="Superclarendon"/>
              </a:defRPr>
            </a:pPr>
            <a:r>
              <a:t>Mises en oeuvres depuis déjà 4 ou 6 ans pour certaines d'entres elles ces différentes méthodes de lutte ont </a:t>
            </a:r>
            <a:r>
              <a:rPr b="1"/>
              <a:t>beaucoup de mal à obtenir de meilleurs résultats</a:t>
            </a:r>
            <a:r>
              <a:t> que les insecticides conventionnels. le nombre de CRP capturés dans le dispositif de piégeage statique déployé révélant de fortes densités et ce quelles que soient les communes concernées et les moyens localement engagés.</a:t>
            </a:r>
          </a:p>
          <a:p>
            <a:pPr marL="0" indent="0" defTabSz="182880">
              <a:spcBef>
                <a:spcPts val="0"/>
              </a:spcBef>
              <a:buSzTx/>
              <a:buNone/>
              <a:defRPr sz="2200" u="sng">
                <a:solidFill>
                  <a:srgbClr val="FFFFFF"/>
                </a:solidFill>
                <a:effectLst/>
                <a:latin typeface="Superclarendon"/>
                <a:ea typeface="Superclarendon"/>
                <a:cs typeface="Superclarendon"/>
                <a:sym typeface="Superclarendon"/>
              </a:defRPr>
            </a:pPr>
          </a:p>
          <a:p>
            <a:pPr marL="0" indent="0" defTabSz="182880">
              <a:spcBef>
                <a:spcPts val="0"/>
              </a:spcBef>
              <a:buSzTx/>
              <a:buNone/>
              <a:defRPr sz="2200" u="sng">
                <a:solidFill>
                  <a:srgbClr val="FFFFFF"/>
                </a:solidFill>
                <a:effectLst/>
                <a:latin typeface="Superclarendon"/>
                <a:ea typeface="Superclarendon"/>
                <a:cs typeface="Superclarendon"/>
                <a:sym typeface="Superclarendon"/>
              </a:defRPr>
            </a:pPr>
          </a:p>
          <a:p>
            <a:pPr marL="0" indent="0" defTabSz="182880">
              <a:spcBef>
                <a:spcPts val="0"/>
              </a:spcBef>
              <a:buSzTx/>
              <a:buNone/>
              <a:defRPr sz="2200" u="sng">
                <a:solidFill>
                  <a:srgbClr val="FFFFFF"/>
                </a:solidFill>
                <a:effectLst/>
                <a:latin typeface="Superclarendon"/>
                <a:ea typeface="Superclarendon"/>
                <a:cs typeface="Superclarendon"/>
                <a:sym typeface="Superclarendon"/>
              </a:defRPr>
            </a:pPr>
            <a:r>
              <a:t>—&gt; </a:t>
            </a:r>
            <a:r>
              <a:rPr b="1"/>
              <a:t>Une limite d’efficacité multi factorielle : </a:t>
            </a:r>
          </a:p>
          <a:p>
            <a:pPr marL="0" indent="0" defTabSz="182880">
              <a:spcBef>
                <a:spcPts val="0"/>
              </a:spcBef>
              <a:buSzTx/>
              <a:buNone/>
              <a:defRPr b="1" sz="20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b="1" sz="2000">
                <a:solidFill>
                  <a:srgbClr val="FFFFFF"/>
                </a:solidFill>
                <a:effectLst/>
                <a:uFill>
                  <a:solidFill>
                    <a:srgbClr val="000000"/>
                  </a:solidFill>
                </a:uFill>
                <a:latin typeface="Superclarendon"/>
                <a:ea typeface="Superclarendon"/>
                <a:cs typeface="Superclarendon"/>
                <a:sym typeface="Superclarendon"/>
              </a:defRPr>
            </a:pPr>
            <a:r>
              <a:t>- Difficulté à harmoniser des stratégies globales, privé et public.</a:t>
            </a:r>
          </a:p>
          <a:p>
            <a:pPr marL="0" indent="0" defTabSz="182880">
              <a:spcBef>
                <a:spcPts val="0"/>
              </a:spcBef>
              <a:buSzTx/>
              <a:buNone/>
              <a:defRPr b="1" sz="2000">
                <a:solidFill>
                  <a:srgbClr val="FFFFFF"/>
                </a:solidFill>
                <a:effectLst/>
                <a:uFill>
                  <a:solidFill>
                    <a:srgbClr val="000000"/>
                  </a:solidFill>
                </a:uFill>
                <a:latin typeface="Superclarendon"/>
                <a:ea typeface="Superclarendon"/>
                <a:cs typeface="Superclarendon"/>
                <a:sym typeface="Superclarendon"/>
              </a:defRPr>
            </a:pPr>
            <a:r>
              <a:t>- L'interdiction progressive de l'usage des insecticides systémiques.</a:t>
            </a:r>
          </a:p>
          <a:p>
            <a:pPr marL="0" indent="0" defTabSz="182880">
              <a:spcBef>
                <a:spcPts val="0"/>
              </a:spcBef>
              <a:buSzTx/>
              <a:buNone/>
              <a:defRPr b="1" sz="2000">
                <a:solidFill>
                  <a:srgbClr val="FFFFFF"/>
                </a:solidFill>
                <a:effectLst/>
                <a:uFill>
                  <a:solidFill>
                    <a:srgbClr val="000000"/>
                  </a:solidFill>
                </a:uFill>
                <a:latin typeface="Superclarendon"/>
                <a:ea typeface="Superclarendon"/>
                <a:cs typeface="Superclarendon"/>
                <a:sym typeface="Superclarendon"/>
              </a:defRPr>
            </a:pPr>
            <a:r>
              <a:t>- L'intégration tardive du piégeage en complément des stratégies de lutte.</a:t>
            </a:r>
          </a:p>
          <a:p>
            <a:pPr marL="0" indent="0" defTabSz="182880">
              <a:spcBef>
                <a:spcPts val="0"/>
              </a:spcBef>
              <a:buSzTx/>
              <a:buNone/>
              <a:defRPr b="1" sz="2000">
                <a:solidFill>
                  <a:srgbClr val="FFFFFF"/>
                </a:solidFill>
                <a:effectLst/>
                <a:uFill>
                  <a:solidFill>
                    <a:srgbClr val="000000"/>
                  </a:solidFill>
                </a:uFill>
                <a:latin typeface="Superclarendon"/>
                <a:ea typeface="Superclarendon"/>
                <a:cs typeface="Superclarendon"/>
                <a:sym typeface="Superclarendon"/>
              </a:defRPr>
            </a:pPr>
            <a:r>
              <a:t>- L'absence d'une politique d'assainissement effective du parc de palmiers.</a:t>
            </a:r>
          </a:p>
          <a:p>
            <a:pPr marL="0" indent="0" defTabSz="182880">
              <a:spcBef>
                <a:spcPts val="0"/>
              </a:spcBef>
              <a:buSzTx/>
              <a:buNone/>
              <a:defRPr b="1" sz="2000">
                <a:solidFill>
                  <a:srgbClr val="FFFFFF"/>
                </a:solidFill>
                <a:effectLst/>
                <a:uFill>
                  <a:solidFill>
                    <a:srgbClr val="000000"/>
                  </a:solidFill>
                </a:uFill>
                <a:latin typeface="Superclarendon"/>
                <a:ea typeface="Superclarendon"/>
                <a:cs typeface="Superclarendon"/>
                <a:sym typeface="Superclarendon"/>
              </a:defRPr>
            </a:pPr>
            <a:r>
              <a:t>- Coût élevé des solutions de traitement biologique.</a:t>
            </a:r>
          </a:p>
          <a:p>
            <a:pPr marL="0" indent="0" defTabSz="182880">
              <a:spcBef>
                <a:spcPts val="0"/>
              </a:spcBef>
              <a:buSzTx/>
              <a:buNone/>
              <a:defRPr b="1" sz="2000">
                <a:solidFill>
                  <a:srgbClr val="FFFFFF"/>
                </a:solidFill>
                <a:effectLst/>
                <a:uFill>
                  <a:solidFill>
                    <a:srgbClr val="000000"/>
                  </a:solidFill>
                </a:uFill>
                <a:latin typeface="Superclarendon"/>
                <a:ea typeface="Superclarendon"/>
                <a:cs typeface="Superclarendon"/>
                <a:sym typeface="Superclarendon"/>
              </a:defRPr>
            </a:pPr>
            <a:r>
              <a:t>- La disparition ou l'absence de produits chimiques ou biologiques curatifs.</a:t>
            </a:r>
          </a:p>
          <a:p>
            <a:pPr marL="0" indent="0" defTabSz="182880">
              <a:spcBef>
                <a:spcPts val="0"/>
              </a:spcBef>
              <a:buSzTx/>
              <a:buNone/>
              <a:defRPr b="1" sz="20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176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176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176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176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8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8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8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8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800">
                <a:solidFill>
                  <a:srgbClr val="FFFFFF"/>
                </a:solidFill>
                <a:effectLst/>
                <a:uFill>
                  <a:solidFill>
                    <a:srgbClr val="000000"/>
                  </a:solidFill>
                </a:uFill>
                <a:latin typeface="Superclarendon"/>
                <a:ea typeface="Superclarendon"/>
                <a:cs typeface="Superclarendon"/>
                <a:sym typeface="Superclarendon"/>
              </a:defRPr>
            </a:pPr>
          </a:p>
          <a:p>
            <a:pPr marL="0" indent="0" defTabSz="182880">
              <a:spcBef>
                <a:spcPts val="0"/>
              </a:spcBef>
              <a:buSzTx/>
              <a:buNone/>
              <a:defRPr sz="800">
                <a:solidFill>
                  <a:srgbClr val="FFFFFF"/>
                </a:solidFill>
                <a:effectLst/>
                <a:uFill>
                  <a:solidFill>
                    <a:srgbClr val="000000"/>
                  </a:solidFill>
                </a:uFill>
                <a:latin typeface="Superclarendon"/>
                <a:ea typeface="Superclarendon"/>
                <a:cs typeface="Superclarendon"/>
                <a:sym typeface="Superclarendon"/>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3000">
        <p15:prstTrans prst="peelOff" invX="1"/>
      </p:transition>
    </mc:Choice>
    <mc:Choice xmlns:p14="http://schemas.microsoft.com/office/powerpoint/2010/main" Requires="p14">
      <p:transition spd="slow" advClick="1" p14:dur="3000">
        <p:wipe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
          <p:cNvPicPr>
            <a:picLocks noChangeAspect="0"/>
          </p:cNvPicPr>
          <p:nvPr/>
        </p:nvPicPr>
        <p:blipFill>
          <a:blip r:embed="rId2">
            <a:extLst/>
          </a:blip>
          <a:stretch>
            <a:fillRect/>
          </a:stretch>
        </p:blipFill>
        <p:spPr>
          <a:xfrm>
            <a:off x="-22043" y="4662199"/>
            <a:ext cx="4862254" cy="3417731"/>
          </a:xfrm>
          <a:prstGeom prst="rect">
            <a:avLst/>
          </a:prstGeom>
          <a:effectLst>
            <a:reflection blurRad="0" stA="50000" stPos="0" endA="0" endPos="40000" dist="0" dir="5400000" fadeDir="5400000" sx="100000" sy="-100000" kx="0" ky="0" algn="bl" rotWithShape="0"/>
          </a:effectLst>
        </p:spPr>
      </p:pic>
      <p:sp>
        <p:nvSpPr>
          <p:cNvPr id="153" name="Shape 153"/>
          <p:cNvSpPr/>
          <p:nvPr>
            <p:ph type="title"/>
          </p:nvPr>
        </p:nvSpPr>
        <p:spPr>
          <a:xfrm>
            <a:off x="762000" y="424179"/>
            <a:ext cx="11480800" cy="2717801"/>
          </a:xfrm>
          <a:prstGeom prst="rect">
            <a:avLst/>
          </a:prstGeom>
        </p:spPr>
        <p:txBody>
          <a:bodyPr/>
          <a:lstStyle>
            <a:lvl1pPr>
              <a:defRPr>
                <a:latin typeface="Superclarendon"/>
                <a:ea typeface="Superclarendon"/>
                <a:cs typeface="Superclarendon"/>
                <a:sym typeface="Superclarendon"/>
              </a:defRPr>
            </a:lvl1pPr>
          </a:lstStyle>
          <a:p>
            <a:pPr/>
            <a:r>
              <a:t>Le Principe du piégeage </a:t>
            </a:r>
          </a:p>
        </p:txBody>
      </p:sp>
      <p:pic>
        <p:nvPicPr>
          <p:cNvPr id="154" name="interdit (1).jpg"/>
          <p:cNvPicPr>
            <a:picLocks noChangeAspect="1"/>
          </p:cNvPicPr>
          <p:nvPr/>
        </p:nvPicPr>
        <p:blipFill>
          <a:blip r:embed="rId3">
            <a:extLst/>
          </a:blip>
          <a:stretch>
            <a:fillRect/>
          </a:stretch>
        </p:blipFill>
        <p:spPr>
          <a:xfrm>
            <a:off x="3772762" y="4104858"/>
            <a:ext cx="4912820" cy="4532413"/>
          </a:xfrm>
          <a:prstGeom prst="rect">
            <a:avLst/>
          </a:prstGeom>
          <a:ln w="12700">
            <a:miter lim="400000"/>
          </a:ln>
          <a:effectLst>
            <a:reflection blurRad="0" stA="32951" stPos="0" endA="0" endPos="40000" dist="0" dir="5400000" fadeDir="5400000" sx="100000" sy="-100000" kx="0" ky="0" algn="bl" rotWithShape="0"/>
          </a:effectLst>
        </p:spPr>
      </p:pic>
      <p:pic>
        <p:nvPicPr>
          <p:cNvPr id="155" name="E57595CC-9E80-489C-9CC9-B5EF1FE14680 (1).jpg"/>
          <p:cNvPicPr>
            <a:picLocks noChangeAspect="1"/>
          </p:cNvPicPr>
          <p:nvPr/>
        </p:nvPicPr>
        <p:blipFill>
          <a:blip r:embed="rId4">
            <a:extLst/>
          </a:blip>
          <a:stretch>
            <a:fillRect/>
          </a:stretch>
        </p:blipFill>
        <p:spPr>
          <a:xfrm>
            <a:off x="7860581" y="3377862"/>
            <a:ext cx="5046434" cy="5986404"/>
          </a:xfrm>
          <a:prstGeom prst="rect">
            <a:avLst/>
          </a:prstGeom>
          <a:ln w="12700">
            <a:miter lim="400000"/>
          </a:ln>
          <a:effectLst>
            <a:reflection blurRad="0" stA="26849" stPos="0" endA="0" endPos="40000" dist="0" dir="5400000" fadeDir="5400000" sx="100000" sy="-100000" kx="0" ky="0" algn="bl" rotWithShape="0"/>
          </a:effectLst>
        </p:spPr>
      </p:pic>
    </p:spTree>
  </p:cSld>
  <p:clrMapOvr>
    <a:masterClrMapping/>
  </p:clrMapOvr>
  <mc:AlternateContent xmlns:mc="http://schemas.openxmlformats.org/markup-compatibility/2006">
    <mc:Choice xmlns:p14="http://schemas.microsoft.com/office/powerpoint/2010/main" Requires="p14">
      <p:transition spd="slow" advClick="1" p14:dur="3000">
        <p14:ripple/>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