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6858000" cy="9144000"/>
  <p:notesSz cx="6858000" cy="9144000"/>
  <p:defaultTextStyle>
    <a:lvl1pPr>
      <a:defRPr>
        <a:solidFill>
          <a:srgbClr val="2F2B20"/>
        </a:solidFill>
        <a:latin typeface="+mj-lt"/>
        <a:ea typeface="+mj-ea"/>
        <a:cs typeface="+mj-cs"/>
        <a:sym typeface="Avenir Roman"/>
      </a:defRPr>
    </a:lvl1pPr>
    <a:lvl2pPr>
      <a:defRPr>
        <a:solidFill>
          <a:srgbClr val="2F2B20"/>
        </a:solidFill>
        <a:latin typeface="+mj-lt"/>
        <a:ea typeface="+mj-ea"/>
        <a:cs typeface="+mj-cs"/>
        <a:sym typeface="Avenir Roman"/>
      </a:defRPr>
    </a:lvl2pPr>
    <a:lvl3pPr>
      <a:defRPr>
        <a:solidFill>
          <a:srgbClr val="2F2B20"/>
        </a:solidFill>
        <a:latin typeface="+mj-lt"/>
        <a:ea typeface="+mj-ea"/>
        <a:cs typeface="+mj-cs"/>
        <a:sym typeface="Avenir Roman"/>
      </a:defRPr>
    </a:lvl3pPr>
    <a:lvl4pPr>
      <a:defRPr>
        <a:solidFill>
          <a:srgbClr val="2F2B20"/>
        </a:solidFill>
        <a:latin typeface="+mj-lt"/>
        <a:ea typeface="+mj-ea"/>
        <a:cs typeface="+mj-cs"/>
        <a:sym typeface="Avenir Roman"/>
      </a:defRPr>
    </a:lvl4pPr>
    <a:lvl5pPr>
      <a:defRPr>
        <a:solidFill>
          <a:srgbClr val="2F2B20"/>
        </a:solidFill>
        <a:latin typeface="+mj-lt"/>
        <a:ea typeface="+mj-ea"/>
        <a:cs typeface="+mj-cs"/>
        <a:sym typeface="Avenir Roman"/>
      </a:defRPr>
    </a:lvl5pPr>
    <a:lvl6pPr>
      <a:defRPr>
        <a:solidFill>
          <a:srgbClr val="2F2B20"/>
        </a:solidFill>
        <a:latin typeface="+mj-lt"/>
        <a:ea typeface="+mj-ea"/>
        <a:cs typeface="+mj-cs"/>
        <a:sym typeface="Avenir Roman"/>
      </a:defRPr>
    </a:lvl6pPr>
    <a:lvl7pPr>
      <a:defRPr>
        <a:solidFill>
          <a:srgbClr val="2F2B20"/>
        </a:solidFill>
        <a:latin typeface="+mj-lt"/>
        <a:ea typeface="+mj-ea"/>
        <a:cs typeface="+mj-cs"/>
        <a:sym typeface="Avenir Roman"/>
      </a:defRPr>
    </a:lvl7pPr>
    <a:lvl8pPr>
      <a:defRPr>
        <a:solidFill>
          <a:srgbClr val="2F2B20"/>
        </a:solidFill>
        <a:latin typeface="+mj-lt"/>
        <a:ea typeface="+mj-ea"/>
        <a:cs typeface="+mj-cs"/>
        <a:sym typeface="Avenir Roman"/>
      </a:defRPr>
    </a:lvl8pPr>
    <a:lvl9pPr>
      <a:defRPr>
        <a:solidFill>
          <a:srgbClr val="2F2B20"/>
        </a:solidFill>
        <a:latin typeface="+mj-lt"/>
        <a:ea typeface="+mj-ea"/>
        <a:cs typeface="+mj-cs"/>
        <a:sym typeface="Avenir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venir Book"/>
          <a:ea typeface="Avenir Book"/>
          <a:cs typeface="Avenir Book"/>
        </a:font>
        <a:srgbClr val="2F2B20"/>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E1E0D6"/>
          </a:solidFill>
        </a:fill>
      </a:tcStyle>
    </a:wholeTbl>
    <a:band2H>
      <a:tcTxStyle b="def" i="def"/>
      <a:tcStyle>
        <a:tcBdr/>
        <a:fill>
          <a:solidFill>
            <a:srgbClr val="F1F0EC"/>
          </a:solidFill>
        </a:fill>
      </a:tcStyle>
    </a:band2H>
    <a:firstCol>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A9A57C"/>
          </a:solidFill>
        </a:fill>
      </a:tcStyle>
    </a:firstCol>
    <a:lastRow>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381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A9A57C"/>
          </a:solidFill>
        </a:fill>
      </a:tcStyle>
    </a:lastRow>
    <a:firstRow>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381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A9A57C"/>
          </a:solidFill>
        </a:fill>
      </a:tcStyle>
    </a:firstRow>
  </a:tblStyle>
  <a:tblStyle styleId="{C7B018BB-80A7-4F77-B60F-C8B233D01FF8}" styleName="">
    <a:tblBg/>
    <a:wholeTbl>
      <a:tcTxStyle b="on" i="on">
        <a:font>
          <a:latin typeface="Avenir Book"/>
          <a:ea typeface="Avenir Book"/>
          <a:cs typeface="Avenir Book"/>
        </a:font>
        <a:srgbClr val="2F2B20"/>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EEECD3"/>
          </a:solidFill>
        </a:fill>
      </a:tcStyle>
    </a:wholeTbl>
    <a:band2H>
      <a:tcTxStyle b="def" i="def"/>
      <a:tcStyle>
        <a:tcBdr/>
        <a:fill>
          <a:solidFill>
            <a:srgbClr val="F7F6EA"/>
          </a:solidFill>
        </a:fill>
      </a:tcStyle>
    </a:band2H>
    <a:firstCol>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D2CB6C"/>
          </a:solidFill>
        </a:fill>
      </a:tcStyle>
    </a:firstCol>
    <a:lastRow>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381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D2CB6C"/>
          </a:solidFill>
        </a:fill>
      </a:tcStyle>
    </a:lastRow>
    <a:firstRow>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381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D2CB6C"/>
          </a:solidFill>
        </a:fill>
      </a:tcStyle>
    </a:firstRow>
  </a:tblStyle>
  <a:tblStyle styleId="{EEE7283C-3CF3-47DC-8721-378D4A62B228}" styleName="">
    <a:tblBg/>
    <a:wholeTbl>
      <a:tcTxStyle b="on" i="on">
        <a:font>
          <a:latin typeface="Avenir Book"/>
          <a:ea typeface="Avenir Book"/>
          <a:cs typeface="Avenir Book"/>
        </a:font>
        <a:srgbClr val="2F2B20"/>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E4DFD9"/>
          </a:solidFill>
        </a:fill>
      </a:tcStyle>
    </a:wholeTbl>
    <a:band2H>
      <a:tcTxStyle b="def" i="def"/>
      <a:tcStyle>
        <a:tcBdr/>
        <a:fill>
          <a:solidFill>
            <a:srgbClr val="F2F0ED"/>
          </a:solidFill>
        </a:fill>
      </a:tcStyle>
    </a:band2H>
    <a:firstCol>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B1A089"/>
          </a:solidFill>
        </a:fill>
      </a:tcStyle>
    </a:firstCol>
    <a:lastRow>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381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B1A089"/>
          </a:solidFill>
        </a:fill>
      </a:tcStyle>
    </a:lastRow>
    <a:firstRow>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381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B1A089"/>
          </a:solidFill>
        </a:fill>
      </a:tcStyle>
    </a:firstRow>
  </a:tblStyle>
  <a:tblStyle styleId="{CF821DB8-F4EB-4A41-A1BA-3FCAFE7338EE}" styleName="">
    <a:tblBg/>
    <a:wholeTbl>
      <a:tcTxStyle b="on" i="on">
        <a:font>
          <a:latin typeface="Avenir Book"/>
          <a:ea typeface="Avenir Book"/>
          <a:cs typeface="Avenir Book"/>
        </a:font>
        <a:srgbClr val="2F2B2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0F182F"/>
          </a:solidFill>
        </a:fill>
      </a:tcStyle>
    </a:band2H>
    <a:firstCol>
      <a:tcTxStyle b="on" i="on">
        <a:font>
          <a:latin typeface="Avenir Book"/>
          <a:ea typeface="Avenir Book"/>
          <a:cs typeface="Avenir Book"/>
        </a:font>
        <a:srgbClr val="0F182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9A57C"/>
          </a:solidFill>
        </a:fill>
      </a:tcStyle>
    </a:firstCol>
    <a:lastRow>
      <a:tcTxStyle b="on" i="on">
        <a:font>
          <a:latin typeface="Avenir Book"/>
          <a:ea typeface="Avenir Book"/>
          <a:cs typeface="Avenir Book"/>
        </a:font>
        <a:srgbClr val="2F2B20"/>
      </a:tcTxStyle>
      <a:tcStyle>
        <a:tcBdr>
          <a:left>
            <a:ln w="12700" cap="flat">
              <a:noFill/>
              <a:miter lim="400000"/>
            </a:ln>
          </a:left>
          <a:right>
            <a:ln w="12700" cap="flat">
              <a:noFill/>
              <a:miter lim="400000"/>
            </a:ln>
          </a:right>
          <a:top>
            <a:ln w="50800" cap="flat">
              <a:solidFill>
                <a:srgbClr val="2F2B20"/>
              </a:solidFill>
              <a:prstDash val="solid"/>
              <a:bevel/>
            </a:ln>
          </a:top>
          <a:bottom>
            <a:ln w="25400" cap="flat">
              <a:solidFill>
                <a:srgbClr val="2F2B20"/>
              </a:solidFill>
              <a:prstDash val="solid"/>
              <a:bevel/>
            </a:ln>
          </a:bottom>
          <a:insideH>
            <a:ln w="12700" cap="flat">
              <a:noFill/>
              <a:miter lim="400000"/>
            </a:ln>
          </a:insideH>
          <a:insideV>
            <a:ln w="12700" cap="flat">
              <a:noFill/>
              <a:miter lim="400000"/>
            </a:ln>
          </a:insideV>
        </a:tcBdr>
        <a:fill>
          <a:solidFill>
            <a:srgbClr val="0F182F"/>
          </a:solidFill>
        </a:fill>
      </a:tcStyle>
    </a:lastRow>
    <a:firstRow>
      <a:tcTxStyle b="on" i="on">
        <a:font>
          <a:latin typeface="Avenir Book"/>
          <a:ea typeface="Avenir Book"/>
          <a:cs typeface="Avenir Book"/>
        </a:font>
        <a:srgbClr val="0F182F"/>
      </a:tcTxStyle>
      <a:tcStyle>
        <a:tcBdr>
          <a:left>
            <a:ln w="12700" cap="flat">
              <a:noFill/>
              <a:miter lim="400000"/>
            </a:ln>
          </a:left>
          <a:right>
            <a:ln w="12700" cap="flat">
              <a:noFill/>
              <a:miter lim="400000"/>
            </a:ln>
          </a:right>
          <a:top>
            <a:ln w="25400" cap="flat">
              <a:solidFill>
                <a:srgbClr val="2F2B20"/>
              </a:solidFill>
              <a:prstDash val="solid"/>
              <a:bevel/>
            </a:ln>
          </a:top>
          <a:bottom>
            <a:ln w="25400" cap="flat">
              <a:solidFill>
                <a:srgbClr val="2F2B20"/>
              </a:solidFill>
              <a:prstDash val="solid"/>
              <a:bevel/>
            </a:ln>
          </a:bottom>
          <a:insideH>
            <a:ln w="12700" cap="flat">
              <a:noFill/>
              <a:miter lim="400000"/>
            </a:ln>
          </a:insideH>
          <a:insideV>
            <a:ln w="12700" cap="flat">
              <a:noFill/>
              <a:miter lim="400000"/>
            </a:ln>
          </a:insideV>
        </a:tcBdr>
        <a:fill>
          <a:solidFill>
            <a:srgbClr val="A9A57C"/>
          </a:solidFill>
        </a:fill>
      </a:tcStyle>
    </a:firstRow>
  </a:tblStyle>
  <a:tblStyle styleId="{33BA23B1-9221-436E-865A-0063620EA4FD}" styleName="">
    <a:tblBg/>
    <a:wholeTbl>
      <a:tcTxStyle b="on" i="on">
        <a:font>
          <a:latin typeface="Avenir Book"/>
          <a:ea typeface="Avenir Book"/>
          <a:cs typeface="Avenir Book"/>
        </a:font>
        <a:srgbClr val="2F2B20"/>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CCCBCB"/>
          </a:solidFill>
        </a:fill>
      </a:tcStyle>
    </a:wholeTbl>
    <a:band2H>
      <a:tcTxStyle b="def" i="def"/>
      <a:tcStyle>
        <a:tcBdr/>
        <a:fill>
          <a:solidFill>
            <a:srgbClr val="E7E7E7"/>
          </a:solidFill>
        </a:fill>
      </a:tcStyle>
    </a:band2H>
    <a:firstCol>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2F2B20"/>
          </a:solidFill>
        </a:fill>
      </a:tcStyle>
    </a:firstCol>
    <a:lastRow>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38100" cap="flat">
              <a:solidFill>
                <a:srgbClr val="0F182F"/>
              </a:solidFill>
              <a:prstDash val="solid"/>
              <a:bevel/>
            </a:ln>
          </a:top>
          <a:bottom>
            <a:ln w="127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2F2B20"/>
          </a:solidFill>
        </a:fill>
      </a:tcStyle>
    </a:lastRow>
    <a:firstRow>
      <a:tcTxStyle b="on" i="on">
        <a:font>
          <a:latin typeface="Avenir Book"/>
          <a:ea typeface="Avenir Book"/>
          <a:cs typeface="Avenir Book"/>
        </a:font>
        <a:srgbClr val="0F182F"/>
      </a:tcTxStyle>
      <a:tcStyle>
        <a:tcBdr>
          <a:left>
            <a:ln w="12700" cap="flat">
              <a:solidFill>
                <a:srgbClr val="0F182F"/>
              </a:solidFill>
              <a:prstDash val="solid"/>
              <a:bevel/>
            </a:ln>
          </a:left>
          <a:right>
            <a:ln w="12700" cap="flat">
              <a:solidFill>
                <a:srgbClr val="0F182F"/>
              </a:solidFill>
              <a:prstDash val="solid"/>
              <a:bevel/>
            </a:ln>
          </a:right>
          <a:top>
            <a:ln w="12700" cap="flat">
              <a:solidFill>
                <a:srgbClr val="0F182F"/>
              </a:solidFill>
              <a:prstDash val="solid"/>
              <a:bevel/>
            </a:ln>
          </a:top>
          <a:bottom>
            <a:ln w="38100" cap="flat">
              <a:solidFill>
                <a:srgbClr val="0F182F"/>
              </a:solidFill>
              <a:prstDash val="solid"/>
              <a:bevel/>
            </a:ln>
          </a:bottom>
          <a:insideH>
            <a:ln w="12700" cap="flat">
              <a:solidFill>
                <a:srgbClr val="0F182F"/>
              </a:solidFill>
              <a:prstDash val="solid"/>
              <a:bevel/>
            </a:ln>
          </a:insideH>
          <a:insideV>
            <a:ln w="12700" cap="flat">
              <a:solidFill>
                <a:srgbClr val="0F182F"/>
              </a:solidFill>
              <a:prstDash val="solid"/>
              <a:bevel/>
            </a:ln>
          </a:insideV>
        </a:tcBdr>
        <a:fill>
          <a:solidFill>
            <a:srgbClr val="2F2B20"/>
          </a:solidFill>
        </a:fill>
      </a:tcStyle>
    </a:firstRow>
  </a:tblStyle>
  <a:tblStyle styleId="{2708684C-4D16-4618-839F-0558EEFCDFE6}" styleName="">
    <a:tblBg/>
    <a:wholeTbl>
      <a:tcTxStyle b="on" i="on">
        <a:font>
          <a:latin typeface="Avenir Book"/>
          <a:ea typeface="Avenir Book"/>
          <a:cs typeface="Avenir Book"/>
        </a:font>
        <a:srgbClr val="2F2B20"/>
      </a:tcTxStyle>
      <a:tcStyle>
        <a:tcBdr>
          <a:left>
            <a:ln w="12700" cap="flat">
              <a:solidFill>
                <a:srgbClr val="2F2B20"/>
              </a:solidFill>
              <a:prstDash val="solid"/>
              <a:bevel/>
            </a:ln>
          </a:left>
          <a:right>
            <a:ln w="12700" cap="flat">
              <a:solidFill>
                <a:srgbClr val="2F2B20"/>
              </a:solidFill>
              <a:prstDash val="solid"/>
              <a:bevel/>
            </a:ln>
          </a:right>
          <a:top>
            <a:ln w="12700" cap="flat">
              <a:solidFill>
                <a:srgbClr val="2F2B20"/>
              </a:solidFill>
              <a:prstDash val="solid"/>
              <a:bevel/>
            </a:ln>
          </a:top>
          <a:bottom>
            <a:ln w="127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solidFill>
            <a:srgbClr val="2F2B20">
              <a:alpha val="20000"/>
            </a:srgbClr>
          </a:solidFill>
        </a:fill>
      </a:tcStyle>
    </a:wholeTbl>
    <a:band2H>
      <a:tcTxStyle b="def" i="def"/>
      <a:tcStyle>
        <a:tcBdr/>
        <a:fill>
          <a:solidFill>
            <a:srgbClr val="FFFFFF"/>
          </a:solidFill>
        </a:fill>
      </a:tcStyle>
    </a:band2H>
    <a:firstCol>
      <a:tcTxStyle b="on" i="on">
        <a:font>
          <a:latin typeface="Avenir Book"/>
          <a:ea typeface="Avenir Book"/>
          <a:cs typeface="Avenir Book"/>
        </a:font>
        <a:srgbClr val="2F2B20"/>
      </a:tcTxStyle>
      <a:tcStyle>
        <a:tcBdr>
          <a:left>
            <a:ln w="12700" cap="flat">
              <a:solidFill>
                <a:srgbClr val="2F2B20"/>
              </a:solidFill>
              <a:prstDash val="solid"/>
              <a:bevel/>
            </a:ln>
          </a:left>
          <a:right>
            <a:ln w="12700" cap="flat">
              <a:solidFill>
                <a:srgbClr val="2F2B20"/>
              </a:solidFill>
              <a:prstDash val="solid"/>
              <a:bevel/>
            </a:ln>
          </a:right>
          <a:top>
            <a:ln w="12700" cap="flat">
              <a:solidFill>
                <a:srgbClr val="2F2B20"/>
              </a:solidFill>
              <a:prstDash val="solid"/>
              <a:bevel/>
            </a:ln>
          </a:top>
          <a:bottom>
            <a:ln w="127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solidFill>
            <a:srgbClr val="2F2B20">
              <a:alpha val="20000"/>
            </a:srgbClr>
          </a:solidFill>
        </a:fill>
      </a:tcStyle>
    </a:firstCol>
    <a:lastRow>
      <a:tcTxStyle b="on" i="on">
        <a:font>
          <a:latin typeface="Avenir Book"/>
          <a:ea typeface="Avenir Book"/>
          <a:cs typeface="Avenir Book"/>
        </a:font>
        <a:srgbClr val="2F2B20"/>
      </a:tcTxStyle>
      <a:tcStyle>
        <a:tcBdr>
          <a:left>
            <a:ln w="12700" cap="flat">
              <a:solidFill>
                <a:srgbClr val="2F2B20"/>
              </a:solidFill>
              <a:prstDash val="solid"/>
              <a:bevel/>
            </a:ln>
          </a:left>
          <a:right>
            <a:ln w="12700" cap="flat">
              <a:solidFill>
                <a:srgbClr val="2F2B20"/>
              </a:solidFill>
              <a:prstDash val="solid"/>
              <a:bevel/>
            </a:ln>
          </a:right>
          <a:top>
            <a:ln w="50800" cap="flat">
              <a:solidFill>
                <a:srgbClr val="2F2B20"/>
              </a:solidFill>
              <a:prstDash val="solid"/>
              <a:bevel/>
            </a:ln>
          </a:top>
          <a:bottom>
            <a:ln w="127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noFill/>
        </a:fill>
      </a:tcStyle>
    </a:lastRow>
    <a:firstRow>
      <a:tcTxStyle b="on" i="on">
        <a:font>
          <a:latin typeface="Avenir Book"/>
          <a:ea typeface="Avenir Book"/>
          <a:cs typeface="Avenir Book"/>
        </a:font>
        <a:srgbClr val="2F2B20"/>
      </a:tcTxStyle>
      <a:tcStyle>
        <a:tcBdr>
          <a:left>
            <a:ln w="12700" cap="flat">
              <a:solidFill>
                <a:srgbClr val="2F2B20"/>
              </a:solidFill>
              <a:prstDash val="solid"/>
              <a:bevel/>
            </a:ln>
          </a:left>
          <a:right>
            <a:ln w="12700" cap="flat">
              <a:solidFill>
                <a:srgbClr val="2F2B20"/>
              </a:solidFill>
              <a:prstDash val="solid"/>
              <a:bevel/>
            </a:ln>
          </a:right>
          <a:top>
            <a:ln w="12700" cap="flat">
              <a:solidFill>
                <a:srgbClr val="2F2B20"/>
              </a:solidFill>
              <a:prstDash val="solid"/>
              <a:bevel/>
            </a:ln>
          </a:top>
          <a:bottom>
            <a:ln w="254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ph type="sldImg"/>
          </p:nvPr>
        </p:nvSpPr>
        <p:spPr>
          <a:xfrm>
            <a:off x="1143000" y="685800"/>
            <a:ext cx="4572000" cy="3429000"/>
          </a:xfrm>
          <a:prstGeom prst="rect">
            <a:avLst/>
          </a:prstGeom>
        </p:spPr>
        <p:txBody>
          <a:bodyPr/>
          <a:lstStyle/>
          <a:p>
            <a:pPr lvl="0"/>
          </a:p>
        </p:txBody>
      </p:sp>
      <p:sp>
        <p:nvSpPr>
          <p:cNvPr id="49" name="Shape 4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iapositive de titre">
    <p:spTree>
      <p:nvGrpSpPr>
        <p:cNvPr id="1" name=""/>
        <p:cNvGrpSpPr/>
        <p:nvPr/>
      </p:nvGrpSpPr>
      <p:grpSpPr>
        <a:xfrm>
          <a:off x="0" y="0"/>
          <a:ext cx="0" cy="0"/>
          <a:chOff x="0" y="0"/>
          <a:chExt cx="0" cy="0"/>
        </a:xfrm>
      </p:grpSpPr>
      <p:sp>
        <p:nvSpPr>
          <p:cNvPr id="8" name="Shape 8"/>
          <p:cNvSpPr/>
          <p:nvPr>
            <p:ph type="title"/>
          </p:nvPr>
        </p:nvSpPr>
        <p:spPr>
          <a:xfrm>
            <a:off x="514350" y="0"/>
            <a:ext cx="5657850" cy="5998637"/>
          </a:xfrm>
          <a:prstGeom prst="rect">
            <a:avLst/>
          </a:prstGeom>
        </p:spPr>
        <p:txBody>
          <a:bodyPr anchor="b"/>
          <a:lstStyle>
            <a:lvl1pPr>
              <a:defRPr sz="6600"/>
            </a:lvl1pPr>
          </a:lstStyle>
          <a:p>
            <a:pPr lvl="0">
              <a:defRPr spc="0" sz="1800">
                <a:solidFill>
                  <a:srgbClr val="000000"/>
                </a:solidFill>
              </a:defRPr>
            </a:pPr>
            <a:r>
              <a:rPr spc="-100" sz="6600">
                <a:solidFill>
                  <a:srgbClr val="675E47"/>
                </a:solidFill>
              </a:rPr>
              <a:t>Texte du titre</a:t>
            </a:r>
          </a:p>
        </p:txBody>
      </p:sp>
      <p:sp>
        <p:nvSpPr>
          <p:cNvPr id="9" name="Shape 9"/>
          <p:cNvSpPr/>
          <p:nvPr>
            <p:ph type="body" idx="1"/>
          </p:nvPr>
        </p:nvSpPr>
        <p:spPr>
          <a:xfrm>
            <a:off x="514350" y="6096000"/>
            <a:ext cx="4846321" cy="3048000"/>
          </a:xfrm>
          <a:prstGeom prst="rect">
            <a:avLst/>
          </a:prstGeom>
        </p:spPr>
        <p:txBody>
          <a:bodyPr/>
          <a:lstStyle>
            <a:lvl1pPr marL="0" indent="0">
              <a:spcBef>
                <a:spcPts val="400"/>
              </a:spcBef>
              <a:buClrTx/>
              <a:buSzTx/>
              <a:buFontTx/>
              <a:buNone/>
              <a:defRPr sz="2000">
                <a:solidFill>
                  <a:srgbClr val="8C8B8A"/>
                </a:solidFill>
              </a:defRPr>
            </a:lvl1pPr>
            <a:lvl2pPr marL="0" indent="0">
              <a:spcBef>
                <a:spcPts val="400"/>
              </a:spcBef>
              <a:buClrTx/>
              <a:buSzTx/>
              <a:buFontTx/>
              <a:buNone/>
              <a:defRPr sz="2000">
                <a:solidFill>
                  <a:srgbClr val="8C8B8A"/>
                </a:solidFill>
              </a:defRPr>
            </a:lvl2pPr>
            <a:lvl3pPr marL="0" indent="0">
              <a:spcBef>
                <a:spcPts val="400"/>
              </a:spcBef>
              <a:buClrTx/>
              <a:buSzTx/>
              <a:buFontTx/>
              <a:buNone/>
              <a:defRPr sz="2000">
                <a:solidFill>
                  <a:srgbClr val="8C8B8A"/>
                </a:solidFill>
              </a:defRPr>
            </a:lvl3pPr>
            <a:lvl4pPr marL="0" indent="0">
              <a:spcBef>
                <a:spcPts val="400"/>
              </a:spcBef>
              <a:buClrTx/>
              <a:buSzTx/>
              <a:buFontTx/>
              <a:buNone/>
              <a:defRPr sz="2000">
                <a:solidFill>
                  <a:srgbClr val="8C8B8A"/>
                </a:solidFill>
              </a:defRPr>
            </a:lvl4pPr>
            <a:lvl5pPr marL="0" indent="0">
              <a:spcBef>
                <a:spcPts val="400"/>
              </a:spcBef>
              <a:buClrTx/>
              <a:buSzTx/>
              <a:buFontTx/>
              <a:buNone/>
              <a:defRPr sz="2000">
                <a:solidFill>
                  <a:srgbClr val="8C8B8A"/>
                </a:solidFill>
              </a:defRPr>
            </a:lvl5pPr>
          </a:lstStyle>
          <a:p>
            <a:pPr lvl="0">
              <a:defRPr sz="1800">
                <a:solidFill>
                  <a:srgbClr val="000000"/>
                </a:solidFill>
              </a:defRPr>
            </a:pPr>
            <a:r>
              <a:rPr sz="2000">
                <a:solidFill>
                  <a:srgbClr val="8C8B8A"/>
                </a:solidFill>
              </a:rPr>
              <a:t>Texte niveau 1</a:t>
            </a:r>
            <a:endParaRPr sz="2000">
              <a:solidFill>
                <a:srgbClr val="8C8B8A"/>
              </a:solidFill>
            </a:endParaRPr>
          </a:p>
          <a:p>
            <a:pPr lvl="1">
              <a:defRPr sz="1800">
                <a:solidFill>
                  <a:srgbClr val="000000"/>
                </a:solidFill>
              </a:defRPr>
            </a:pPr>
            <a:r>
              <a:rPr sz="2000">
                <a:solidFill>
                  <a:srgbClr val="8C8B8A"/>
                </a:solidFill>
              </a:rPr>
              <a:t>Texte niveau 2</a:t>
            </a:r>
            <a:endParaRPr sz="2000">
              <a:solidFill>
                <a:srgbClr val="8C8B8A"/>
              </a:solidFill>
            </a:endParaRPr>
          </a:p>
          <a:p>
            <a:pPr lvl="2">
              <a:defRPr sz="1800">
                <a:solidFill>
                  <a:srgbClr val="000000"/>
                </a:solidFill>
              </a:defRPr>
            </a:pPr>
            <a:r>
              <a:rPr sz="2000">
                <a:solidFill>
                  <a:srgbClr val="8C8B8A"/>
                </a:solidFill>
              </a:rPr>
              <a:t>Texte niveau 3</a:t>
            </a:r>
            <a:endParaRPr sz="2000">
              <a:solidFill>
                <a:srgbClr val="8C8B8A"/>
              </a:solidFill>
            </a:endParaRPr>
          </a:p>
          <a:p>
            <a:pPr lvl="3">
              <a:defRPr sz="1800">
                <a:solidFill>
                  <a:srgbClr val="000000"/>
                </a:solidFill>
              </a:defRPr>
            </a:pPr>
            <a:r>
              <a:rPr sz="2000">
                <a:solidFill>
                  <a:srgbClr val="8C8B8A"/>
                </a:solidFill>
              </a:rPr>
              <a:t>Texte niveau 4</a:t>
            </a:r>
            <a:endParaRPr sz="2000">
              <a:solidFill>
                <a:srgbClr val="8C8B8A"/>
              </a:solidFill>
            </a:endParaRPr>
          </a:p>
          <a:p>
            <a:pPr lvl="4">
              <a:defRPr sz="1800">
                <a:solidFill>
                  <a:srgbClr val="000000"/>
                </a:solidFill>
              </a:defRPr>
            </a:pPr>
            <a:r>
              <a:rPr sz="2000">
                <a:solidFill>
                  <a:srgbClr val="8C8B8A"/>
                </a:solidFill>
              </a:rPr>
              <a:t>Texte niveau 5</a:t>
            </a:r>
          </a:p>
        </p:txBody>
      </p:sp>
      <p:sp>
        <p:nvSpPr>
          <p:cNvPr id="10" name="Shape 1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re et texte vertical">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a:defRPr spc="0" sz="1800">
                <a:solidFill>
                  <a:srgbClr val="000000"/>
                </a:solidFill>
              </a:defRPr>
            </a:pPr>
            <a:r>
              <a:rPr spc="-100" sz="4600">
                <a:solidFill>
                  <a:srgbClr val="675E47"/>
                </a:solidFill>
              </a:rPr>
              <a:t>Texte du titre</a:t>
            </a:r>
          </a:p>
        </p:txBody>
      </p:sp>
      <p:sp>
        <p:nvSpPr>
          <p:cNvPr id="42" name="Shape 42"/>
          <p:cNvSpPr/>
          <p:nvPr>
            <p:ph type="body" idx="1"/>
          </p:nvPr>
        </p:nvSpPr>
        <p:spPr>
          <a:prstGeom prst="rect">
            <a:avLst/>
          </a:prstGeom>
        </p:spPr>
        <p:txBody>
          <a:bodyPr/>
          <a:lstStyle/>
          <a:p>
            <a:pPr lvl="0">
              <a:defRPr sz="1800">
                <a:solidFill>
                  <a:srgbClr val="000000"/>
                </a:solidFill>
              </a:defRPr>
            </a:pPr>
            <a:r>
              <a:rPr sz="2200">
                <a:solidFill>
                  <a:srgbClr val="2F2B20"/>
                </a:solidFill>
              </a:rPr>
              <a:t>Texte niveau 1</a:t>
            </a:r>
            <a:endParaRPr sz="2200">
              <a:solidFill>
                <a:srgbClr val="2F2B20"/>
              </a:solidFill>
            </a:endParaRPr>
          </a:p>
          <a:p>
            <a:pPr lvl="1">
              <a:defRPr sz="1800">
                <a:solidFill>
                  <a:srgbClr val="000000"/>
                </a:solidFill>
              </a:defRPr>
            </a:pPr>
            <a:r>
              <a:rPr sz="2200">
                <a:solidFill>
                  <a:srgbClr val="2F2B20"/>
                </a:solidFill>
              </a:rPr>
              <a:t>Texte niveau 2</a:t>
            </a:r>
            <a:endParaRPr sz="2200">
              <a:solidFill>
                <a:srgbClr val="2F2B20"/>
              </a:solidFill>
            </a:endParaRPr>
          </a:p>
          <a:p>
            <a:pPr lvl="2">
              <a:defRPr sz="1800">
                <a:solidFill>
                  <a:srgbClr val="000000"/>
                </a:solidFill>
              </a:defRPr>
            </a:pPr>
            <a:r>
              <a:rPr sz="2200">
                <a:solidFill>
                  <a:srgbClr val="2F2B20"/>
                </a:solidFill>
              </a:rPr>
              <a:t>Texte niveau 3</a:t>
            </a:r>
            <a:endParaRPr sz="2200">
              <a:solidFill>
                <a:srgbClr val="2F2B20"/>
              </a:solidFill>
            </a:endParaRPr>
          </a:p>
          <a:p>
            <a:pPr lvl="3">
              <a:defRPr sz="1800">
                <a:solidFill>
                  <a:srgbClr val="000000"/>
                </a:solidFill>
              </a:defRPr>
            </a:pPr>
            <a:r>
              <a:rPr sz="2200">
                <a:solidFill>
                  <a:srgbClr val="2F2B20"/>
                </a:solidFill>
              </a:rPr>
              <a:t>Texte niveau 4</a:t>
            </a:r>
            <a:endParaRPr sz="2200">
              <a:solidFill>
                <a:srgbClr val="2F2B20"/>
              </a:solidFill>
            </a:endParaRPr>
          </a:p>
          <a:p>
            <a:pPr lvl="4">
              <a:defRPr sz="1800">
                <a:solidFill>
                  <a:srgbClr val="000000"/>
                </a:solidFill>
              </a:defRPr>
            </a:pPr>
            <a:r>
              <a:rPr sz="2200">
                <a:solidFill>
                  <a:srgbClr val="2F2B20"/>
                </a:solidFill>
              </a:rPr>
              <a:t>Texte niveau 5</a:t>
            </a: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re vertical et texte">
    <p:spTree>
      <p:nvGrpSpPr>
        <p:cNvPr id="1" name=""/>
        <p:cNvGrpSpPr/>
        <p:nvPr/>
      </p:nvGrpSpPr>
      <p:grpSpPr>
        <a:xfrm>
          <a:off x="0" y="0"/>
          <a:ext cx="0" cy="0"/>
          <a:chOff x="0" y="0"/>
          <a:chExt cx="0" cy="0"/>
        </a:xfrm>
      </p:grpSpPr>
      <p:sp>
        <p:nvSpPr>
          <p:cNvPr id="45" name="Shape 45"/>
          <p:cNvSpPr/>
          <p:nvPr>
            <p:ph type="title"/>
          </p:nvPr>
        </p:nvSpPr>
        <p:spPr>
          <a:xfrm>
            <a:off x="4972050" y="0"/>
            <a:ext cx="1314450" cy="8168218"/>
          </a:xfrm>
          <a:prstGeom prst="rect">
            <a:avLst/>
          </a:prstGeom>
        </p:spPr>
        <p:txBody>
          <a:bodyPr anchor="b"/>
          <a:lstStyle/>
          <a:p>
            <a:pPr lvl="0">
              <a:defRPr spc="0" sz="1800">
                <a:solidFill>
                  <a:srgbClr val="000000"/>
                </a:solidFill>
              </a:defRPr>
            </a:pPr>
            <a:r>
              <a:rPr spc="-100" sz="4600">
                <a:solidFill>
                  <a:srgbClr val="675E47"/>
                </a:solidFill>
              </a:rPr>
              <a:t>Texte du titre</a:t>
            </a:r>
          </a:p>
        </p:txBody>
      </p:sp>
      <p:sp>
        <p:nvSpPr>
          <p:cNvPr id="46" name="Shape 46"/>
          <p:cNvSpPr/>
          <p:nvPr>
            <p:ph type="body" idx="1"/>
          </p:nvPr>
        </p:nvSpPr>
        <p:spPr>
          <a:xfrm>
            <a:off x="342900" y="366183"/>
            <a:ext cx="4514850" cy="8777818"/>
          </a:xfrm>
          <a:prstGeom prst="rect">
            <a:avLst/>
          </a:prstGeom>
        </p:spPr>
        <p:txBody>
          <a:bodyPr/>
          <a:lstStyle/>
          <a:p>
            <a:pPr lvl="0">
              <a:defRPr sz="1800">
                <a:solidFill>
                  <a:srgbClr val="000000"/>
                </a:solidFill>
              </a:defRPr>
            </a:pPr>
            <a:r>
              <a:rPr sz="2200">
                <a:solidFill>
                  <a:srgbClr val="2F2B20"/>
                </a:solidFill>
              </a:rPr>
              <a:t>Texte niveau 1</a:t>
            </a:r>
            <a:endParaRPr sz="2200">
              <a:solidFill>
                <a:srgbClr val="2F2B20"/>
              </a:solidFill>
            </a:endParaRPr>
          </a:p>
          <a:p>
            <a:pPr lvl="1">
              <a:defRPr sz="1800">
                <a:solidFill>
                  <a:srgbClr val="000000"/>
                </a:solidFill>
              </a:defRPr>
            </a:pPr>
            <a:r>
              <a:rPr sz="2200">
                <a:solidFill>
                  <a:srgbClr val="2F2B20"/>
                </a:solidFill>
              </a:rPr>
              <a:t>Texte niveau 2</a:t>
            </a:r>
            <a:endParaRPr sz="2200">
              <a:solidFill>
                <a:srgbClr val="2F2B20"/>
              </a:solidFill>
            </a:endParaRPr>
          </a:p>
          <a:p>
            <a:pPr lvl="2">
              <a:defRPr sz="1800">
                <a:solidFill>
                  <a:srgbClr val="000000"/>
                </a:solidFill>
              </a:defRPr>
            </a:pPr>
            <a:r>
              <a:rPr sz="2200">
                <a:solidFill>
                  <a:srgbClr val="2F2B20"/>
                </a:solidFill>
              </a:rPr>
              <a:t>Texte niveau 3</a:t>
            </a:r>
            <a:endParaRPr sz="2200">
              <a:solidFill>
                <a:srgbClr val="2F2B20"/>
              </a:solidFill>
            </a:endParaRPr>
          </a:p>
          <a:p>
            <a:pPr lvl="3">
              <a:defRPr sz="1800">
                <a:solidFill>
                  <a:srgbClr val="000000"/>
                </a:solidFill>
              </a:defRPr>
            </a:pPr>
            <a:r>
              <a:rPr sz="2200">
                <a:solidFill>
                  <a:srgbClr val="2F2B20"/>
                </a:solidFill>
              </a:rPr>
              <a:t>Texte niveau 4</a:t>
            </a:r>
            <a:endParaRPr sz="2200">
              <a:solidFill>
                <a:srgbClr val="2F2B20"/>
              </a:solidFill>
            </a:endParaRPr>
          </a:p>
          <a:p>
            <a:pPr lvl="4">
              <a:defRPr sz="1800">
                <a:solidFill>
                  <a:srgbClr val="000000"/>
                </a:solidFill>
              </a:defRPr>
            </a:pPr>
            <a:r>
              <a:rPr sz="2200">
                <a:solidFill>
                  <a:srgbClr val="2F2B20"/>
                </a:solidFill>
              </a:rPr>
              <a:t>Texte niveau 5</a:t>
            </a:r>
          </a:p>
        </p:txBody>
      </p:sp>
      <p:sp>
        <p:nvSpPr>
          <p:cNvPr id="47" name="Shape 4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re et contenu">
    <p:spTree>
      <p:nvGrpSpPr>
        <p:cNvPr id="1" name=""/>
        <p:cNvGrpSpPr/>
        <p:nvPr/>
      </p:nvGrpSpPr>
      <p:grpSpPr>
        <a:xfrm>
          <a:off x="0" y="0"/>
          <a:ext cx="0" cy="0"/>
          <a:chOff x="0" y="0"/>
          <a:chExt cx="0" cy="0"/>
        </a:xfrm>
      </p:grpSpPr>
      <p:sp>
        <p:nvSpPr>
          <p:cNvPr id="12" name="Shape 12"/>
          <p:cNvSpPr/>
          <p:nvPr>
            <p:ph type="title"/>
          </p:nvPr>
        </p:nvSpPr>
        <p:spPr>
          <a:prstGeom prst="rect">
            <a:avLst/>
          </a:prstGeom>
        </p:spPr>
        <p:txBody>
          <a:bodyPr/>
          <a:lstStyle/>
          <a:p>
            <a:pPr lvl="0">
              <a:defRPr spc="0" sz="1800">
                <a:solidFill>
                  <a:srgbClr val="000000"/>
                </a:solidFill>
              </a:defRPr>
            </a:pPr>
            <a:r>
              <a:rPr spc="-100" sz="4600">
                <a:solidFill>
                  <a:srgbClr val="675E47"/>
                </a:solidFill>
              </a:rPr>
              <a:t>Texte du titre</a:t>
            </a:r>
          </a:p>
        </p:txBody>
      </p:sp>
      <p:sp>
        <p:nvSpPr>
          <p:cNvPr id="13" name="Shape 13"/>
          <p:cNvSpPr/>
          <p:nvPr>
            <p:ph type="body" idx="1"/>
          </p:nvPr>
        </p:nvSpPr>
        <p:spPr>
          <a:prstGeom prst="rect">
            <a:avLst/>
          </a:prstGeom>
        </p:spPr>
        <p:txBody>
          <a:bodyPr/>
          <a:lstStyle/>
          <a:p>
            <a:pPr lvl="0">
              <a:defRPr sz="1800">
                <a:solidFill>
                  <a:srgbClr val="000000"/>
                </a:solidFill>
              </a:defRPr>
            </a:pPr>
            <a:r>
              <a:rPr sz="2200">
                <a:solidFill>
                  <a:srgbClr val="2F2B20"/>
                </a:solidFill>
              </a:rPr>
              <a:t>Texte niveau 1</a:t>
            </a:r>
            <a:endParaRPr sz="2200">
              <a:solidFill>
                <a:srgbClr val="2F2B20"/>
              </a:solidFill>
            </a:endParaRPr>
          </a:p>
          <a:p>
            <a:pPr lvl="1">
              <a:defRPr sz="1800">
                <a:solidFill>
                  <a:srgbClr val="000000"/>
                </a:solidFill>
              </a:defRPr>
            </a:pPr>
            <a:r>
              <a:rPr sz="2200">
                <a:solidFill>
                  <a:srgbClr val="2F2B20"/>
                </a:solidFill>
              </a:rPr>
              <a:t>Texte niveau 2</a:t>
            </a:r>
            <a:endParaRPr sz="2200">
              <a:solidFill>
                <a:srgbClr val="2F2B20"/>
              </a:solidFill>
            </a:endParaRPr>
          </a:p>
          <a:p>
            <a:pPr lvl="2">
              <a:defRPr sz="1800">
                <a:solidFill>
                  <a:srgbClr val="000000"/>
                </a:solidFill>
              </a:defRPr>
            </a:pPr>
            <a:r>
              <a:rPr sz="2200">
                <a:solidFill>
                  <a:srgbClr val="2F2B20"/>
                </a:solidFill>
              </a:rPr>
              <a:t>Texte niveau 3</a:t>
            </a:r>
            <a:endParaRPr sz="2200">
              <a:solidFill>
                <a:srgbClr val="2F2B20"/>
              </a:solidFill>
            </a:endParaRPr>
          </a:p>
          <a:p>
            <a:pPr lvl="3">
              <a:defRPr sz="1800">
                <a:solidFill>
                  <a:srgbClr val="000000"/>
                </a:solidFill>
              </a:defRPr>
            </a:pPr>
            <a:r>
              <a:rPr sz="2200">
                <a:solidFill>
                  <a:srgbClr val="2F2B20"/>
                </a:solidFill>
              </a:rPr>
              <a:t>Texte niveau 4</a:t>
            </a:r>
            <a:endParaRPr sz="2200">
              <a:solidFill>
                <a:srgbClr val="2F2B20"/>
              </a:solidFill>
            </a:endParaRPr>
          </a:p>
          <a:p>
            <a:pPr lvl="4">
              <a:defRPr sz="1800">
                <a:solidFill>
                  <a:srgbClr val="000000"/>
                </a:solidFill>
              </a:defRPr>
            </a:pPr>
            <a:r>
              <a:rPr sz="2200">
                <a:solidFill>
                  <a:srgbClr val="2F2B20"/>
                </a:solidFill>
              </a:rPr>
              <a:t>Texte niveau 5</a:t>
            </a:r>
          </a:p>
        </p:txBody>
      </p:sp>
      <p:sp>
        <p:nvSpPr>
          <p:cNvPr id="14" name="Shape 1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de section">
    <p:spTree>
      <p:nvGrpSpPr>
        <p:cNvPr id="1" name=""/>
        <p:cNvGrpSpPr/>
        <p:nvPr/>
      </p:nvGrpSpPr>
      <p:grpSpPr>
        <a:xfrm>
          <a:off x="0" y="0"/>
          <a:ext cx="0" cy="0"/>
          <a:chOff x="0" y="0"/>
          <a:chExt cx="0" cy="0"/>
        </a:xfrm>
      </p:grpSpPr>
      <p:sp>
        <p:nvSpPr>
          <p:cNvPr id="16" name="Shape 16"/>
          <p:cNvSpPr/>
          <p:nvPr>
            <p:ph type="title"/>
          </p:nvPr>
        </p:nvSpPr>
        <p:spPr>
          <a:xfrm>
            <a:off x="541735" y="7315200"/>
            <a:ext cx="5744765" cy="1557868"/>
          </a:xfrm>
          <a:prstGeom prst="rect">
            <a:avLst/>
          </a:prstGeom>
        </p:spPr>
        <p:txBody>
          <a:bodyPr anchor="t"/>
          <a:lstStyle>
            <a:lvl1pPr>
              <a:defRPr cap="all" sz="3600"/>
            </a:lvl1pPr>
          </a:lstStyle>
          <a:p>
            <a:pPr lvl="0">
              <a:defRPr cap="none" spc="0" sz="1800">
                <a:solidFill>
                  <a:srgbClr val="000000"/>
                </a:solidFill>
              </a:defRPr>
            </a:pPr>
            <a:r>
              <a:rPr cap="all" spc="-100" sz="3600">
                <a:solidFill>
                  <a:srgbClr val="675E47"/>
                </a:solidFill>
              </a:rPr>
              <a:t>Texte du titre</a:t>
            </a:r>
          </a:p>
        </p:txBody>
      </p:sp>
      <p:sp>
        <p:nvSpPr>
          <p:cNvPr id="17" name="Shape 17"/>
          <p:cNvSpPr/>
          <p:nvPr>
            <p:ph type="body" idx="1"/>
          </p:nvPr>
        </p:nvSpPr>
        <p:spPr>
          <a:xfrm>
            <a:off x="541735" y="5137151"/>
            <a:ext cx="4601765" cy="2178054"/>
          </a:xfrm>
          <a:prstGeom prst="rect">
            <a:avLst/>
          </a:prstGeom>
        </p:spPr>
        <p:txBody>
          <a:bodyPr anchor="b"/>
          <a:lstStyle>
            <a:lvl1pPr marL="0" indent="0">
              <a:spcBef>
                <a:spcPts val="400"/>
              </a:spcBef>
              <a:buClrTx/>
              <a:buSzTx/>
              <a:buFontTx/>
              <a:buNone/>
              <a:defRPr sz="2000">
                <a:solidFill>
                  <a:srgbClr val="8C8B8A"/>
                </a:solidFill>
              </a:defRPr>
            </a:lvl1pPr>
            <a:lvl2pPr marL="0" indent="0">
              <a:spcBef>
                <a:spcPts val="400"/>
              </a:spcBef>
              <a:buClrTx/>
              <a:buSzTx/>
              <a:buFontTx/>
              <a:buNone/>
              <a:defRPr sz="2000">
                <a:solidFill>
                  <a:srgbClr val="8C8B8A"/>
                </a:solidFill>
              </a:defRPr>
            </a:lvl2pPr>
            <a:lvl3pPr marL="0" indent="0">
              <a:spcBef>
                <a:spcPts val="400"/>
              </a:spcBef>
              <a:buClrTx/>
              <a:buSzTx/>
              <a:buFontTx/>
              <a:buNone/>
              <a:defRPr sz="2000">
                <a:solidFill>
                  <a:srgbClr val="8C8B8A"/>
                </a:solidFill>
              </a:defRPr>
            </a:lvl3pPr>
            <a:lvl4pPr marL="0" indent="0">
              <a:spcBef>
                <a:spcPts val="400"/>
              </a:spcBef>
              <a:buClrTx/>
              <a:buSzTx/>
              <a:buFontTx/>
              <a:buNone/>
              <a:defRPr sz="2000">
                <a:solidFill>
                  <a:srgbClr val="8C8B8A"/>
                </a:solidFill>
              </a:defRPr>
            </a:lvl4pPr>
            <a:lvl5pPr marL="0" indent="0">
              <a:spcBef>
                <a:spcPts val="400"/>
              </a:spcBef>
              <a:buClrTx/>
              <a:buSzTx/>
              <a:buFontTx/>
              <a:buNone/>
              <a:defRPr sz="2000">
                <a:solidFill>
                  <a:srgbClr val="8C8B8A"/>
                </a:solidFill>
              </a:defRPr>
            </a:lvl5pPr>
          </a:lstStyle>
          <a:p>
            <a:pPr lvl="0">
              <a:defRPr sz="1800">
                <a:solidFill>
                  <a:srgbClr val="000000"/>
                </a:solidFill>
              </a:defRPr>
            </a:pPr>
            <a:r>
              <a:rPr sz="2000">
                <a:solidFill>
                  <a:srgbClr val="8C8B8A"/>
                </a:solidFill>
              </a:rPr>
              <a:t>Texte niveau 1</a:t>
            </a:r>
            <a:endParaRPr sz="2000">
              <a:solidFill>
                <a:srgbClr val="8C8B8A"/>
              </a:solidFill>
            </a:endParaRPr>
          </a:p>
          <a:p>
            <a:pPr lvl="1">
              <a:defRPr sz="1800">
                <a:solidFill>
                  <a:srgbClr val="000000"/>
                </a:solidFill>
              </a:defRPr>
            </a:pPr>
            <a:r>
              <a:rPr sz="2000">
                <a:solidFill>
                  <a:srgbClr val="8C8B8A"/>
                </a:solidFill>
              </a:rPr>
              <a:t>Texte niveau 2</a:t>
            </a:r>
            <a:endParaRPr sz="2000">
              <a:solidFill>
                <a:srgbClr val="8C8B8A"/>
              </a:solidFill>
            </a:endParaRPr>
          </a:p>
          <a:p>
            <a:pPr lvl="2">
              <a:defRPr sz="1800">
                <a:solidFill>
                  <a:srgbClr val="000000"/>
                </a:solidFill>
              </a:defRPr>
            </a:pPr>
            <a:r>
              <a:rPr sz="2000">
                <a:solidFill>
                  <a:srgbClr val="8C8B8A"/>
                </a:solidFill>
              </a:rPr>
              <a:t>Texte niveau 3</a:t>
            </a:r>
            <a:endParaRPr sz="2000">
              <a:solidFill>
                <a:srgbClr val="8C8B8A"/>
              </a:solidFill>
            </a:endParaRPr>
          </a:p>
          <a:p>
            <a:pPr lvl="3">
              <a:defRPr sz="1800">
                <a:solidFill>
                  <a:srgbClr val="000000"/>
                </a:solidFill>
              </a:defRPr>
            </a:pPr>
            <a:r>
              <a:rPr sz="2000">
                <a:solidFill>
                  <a:srgbClr val="8C8B8A"/>
                </a:solidFill>
              </a:rPr>
              <a:t>Texte niveau 4</a:t>
            </a:r>
            <a:endParaRPr sz="2000">
              <a:solidFill>
                <a:srgbClr val="8C8B8A"/>
              </a:solidFill>
            </a:endParaRPr>
          </a:p>
          <a:p>
            <a:pPr lvl="4">
              <a:defRPr sz="1800">
                <a:solidFill>
                  <a:srgbClr val="000000"/>
                </a:solidFill>
              </a:defRPr>
            </a:pPr>
            <a:r>
              <a:rPr sz="2000">
                <a:solidFill>
                  <a:srgbClr val="8C8B8A"/>
                </a:solidFill>
              </a:rPr>
              <a:t>Texte niveau 5</a:t>
            </a:r>
          </a:p>
        </p:txBody>
      </p:sp>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ux contenus">
    <p:spTree>
      <p:nvGrpSpPr>
        <p:cNvPr id="1" name=""/>
        <p:cNvGrpSpPr/>
        <p:nvPr/>
      </p:nvGrpSpPr>
      <p:grpSpPr>
        <a:xfrm>
          <a:off x="0" y="0"/>
          <a:ext cx="0" cy="0"/>
          <a:chOff x="0" y="0"/>
          <a:chExt cx="0" cy="0"/>
        </a:xfrm>
      </p:grpSpPr>
      <p:sp>
        <p:nvSpPr>
          <p:cNvPr id="20" name="Shape 20"/>
          <p:cNvSpPr/>
          <p:nvPr>
            <p:ph type="title"/>
          </p:nvPr>
        </p:nvSpPr>
        <p:spPr>
          <a:xfrm>
            <a:off x="342900" y="208112"/>
            <a:ext cx="5715000" cy="1840146"/>
          </a:xfrm>
          <a:prstGeom prst="rect">
            <a:avLst/>
          </a:prstGeom>
        </p:spPr>
        <p:txBody>
          <a:bodyPr/>
          <a:lstStyle/>
          <a:p>
            <a:pPr lvl="0">
              <a:defRPr spc="0" sz="1800">
                <a:solidFill>
                  <a:srgbClr val="000000"/>
                </a:solidFill>
              </a:defRPr>
            </a:pPr>
            <a:r>
              <a:rPr spc="-100" sz="4600">
                <a:solidFill>
                  <a:srgbClr val="675E47"/>
                </a:solidFill>
              </a:rPr>
              <a:t>Texte du titre</a:t>
            </a:r>
          </a:p>
        </p:txBody>
      </p:sp>
      <p:sp>
        <p:nvSpPr>
          <p:cNvPr id="21" name="Shape 21"/>
          <p:cNvSpPr/>
          <p:nvPr>
            <p:ph type="body" idx="1"/>
          </p:nvPr>
        </p:nvSpPr>
        <p:spPr>
          <a:xfrm>
            <a:off x="342900" y="2048255"/>
            <a:ext cx="2743200" cy="7095746"/>
          </a:xfrm>
          <a:prstGeom prst="rect">
            <a:avLst/>
          </a:prstGeom>
        </p:spPr>
        <p:txBody>
          <a:bodyPr/>
          <a:lstStyle>
            <a:lvl1pPr>
              <a:spcBef>
                <a:spcPts val="600"/>
              </a:spcBef>
              <a:defRPr sz="2800"/>
            </a:lvl1pPr>
            <a:lvl2pPr marL="678180" indent="-266700">
              <a:spcBef>
                <a:spcPts val="600"/>
              </a:spcBef>
              <a:defRPr sz="2800"/>
            </a:lvl2pPr>
            <a:lvl3pPr marL="1097277" indent="-320038">
              <a:spcBef>
                <a:spcPts val="600"/>
              </a:spcBef>
              <a:defRPr sz="2800"/>
            </a:lvl3pPr>
            <a:lvl4pPr marL="1407160" indent="-355600">
              <a:spcBef>
                <a:spcPts val="600"/>
              </a:spcBef>
              <a:defRPr sz="2800"/>
            </a:lvl4pPr>
            <a:lvl5pPr marL="1681477" indent="-355599">
              <a:spcBef>
                <a:spcPts val="600"/>
              </a:spcBef>
              <a:defRPr sz="2800"/>
            </a:lvl5pPr>
          </a:lstStyle>
          <a:p>
            <a:pPr lvl="0">
              <a:defRPr sz="1800">
                <a:solidFill>
                  <a:srgbClr val="000000"/>
                </a:solidFill>
              </a:defRPr>
            </a:pPr>
            <a:r>
              <a:rPr sz="2800">
                <a:solidFill>
                  <a:srgbClr val="2F2B20"/>
                </a:solidFill>
              </a:rPr>
              <a:t>Texte niveau 1</a:t>
            </a:r>
            <a:endParaRPr sz="2800">
              <a:solidFill>
                <a:srgbClr val="2F2B20"/>
              </a:solidFill>
            </a:endParaRPr>
          </a:p>
          <a:p>
            <a:pPr lvl="1">
              <a:defRPr sz="1800">
                <a:solidFill>
                  <a:srgbClr val="000000"/>
                </a:solidFill>
              </a:defRPr>
            </a:pPr>
            <a:r>
              <a:rPr sz="2800">
                <a:solidFill>
                  <a:srgbClr val="2F2B20"/>
                </a:solidFill>
              </a:rPr>
              <a:t>Texte niveau 2</a:t>
            </a:r>
            <a:endParaRPr sz="2800">
              <a:solidFill>
                <a:srgbClr val="2F2B20"/>
              </a:solidFill>
            </a:endParaRPr>
          </a:p>
          <a:p>
            <a:pPr lvl="2">
              <a:defRPr sz="1800">
                <a:solidFill>
                  <a:srgbClr val="000000"/>
                </a:solidFill>
              </a:defRPr>
            </a:pPr>
            <a:r>
              <a:rPr sz="2800">
                <a:solidFill>
                  <a:srgbClr val="2F2B20"/>
                </a:solidFill>
              </a:rPr>
              <a:t>Texte niveau 3</a:t>
            </a:r>
            <a:endParaRPr sz="2800">
              <a:solidFill>
                <a:srgbClr val="2F2B20"/>
              </a:solidFill>
            </a:endParaRPr>
          </a:p>
          <a:p>
            <a:pPr lvl="3">
              <a:defRPr sz="1800">
                <a:solidFill>
                  <a:srgbClr val="000000"/>
                </a:solidFill>
              </a:defRPr>
            </a:pPr>
            <a:r>
              <a:rPr sz="2800">
                <a:solidFill>
                  <a:srgbClr val="2F2B20"/>
                </a:solidFill>
              </a:rPr>
              <a:t>Texte niveau 4</a:t>
            </a:r>
            <a:endParaRPr sz="2800">
              <a:solidFill>
                <a:srgbClr val="2F2B20"/>
              </a:solidFill>
            </a:endParaRPr>
          </a:p>
          <a:p>
            <a:pPr lvl="4">
              <a:defRPr sz="1800">
                <a:solidFill>
                  <a:srgbClr val="000000"/>
                </a:solidFill>
              </a:defRPr>
            </a:pPr>
            <a:r>
              <a:rPr sz="2800">
                <a:solidFill>
                  <a:srgbClr val="2F2B20"/>
                </a:solidFill>
              </a:rPr>
              <a:t>Texte niveau 5</a:t>
            </a:r>
          </a:p>
        </p:txBody>
      </p:sp>
      <p:sp>
        <p:nvSpPr>
          <p:cNvPr id="22" name="Shape 2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aison">
    <p:spTree>
      <p:nvGrpSpPr>
        <p:cNvPr id="1" name=""/>
        <p:cNvGrpSpPr/>
        <p:nvPr/>
      </p:nvGrpSpPr>
      <p:grpSpPr>
        <a:xfrm>
          <a:off x="0" y="0"/>
          <a:ext cx="0" cy="0"/>
          <a:chOff x="0" y="0"/>
          <a:chExt cx="0" cy="0"/>
        </a:xfrm>
      </p:grpSpPr>
      <p:sp>
        <p:nvSpPr>
          <p:cNvPr id="24" name="Shape 24"/>
          <p:cNvSpPr/>
          <p:nvPr>
            <p:ph type="title"/>
          </p:nvPr>
        </p:nvSpPr>
        <p:spPr>
          <a:xfrm>
            <a:off x="342900" y="342414"/>
            <a:ext cx="5715000" cy="1571542"/>
          </a:xfrm>
          <a:prstGeom prst="rect">
            <a:avLst/>
          </a:prstGeom>
        </p:spPr>
        <p:txBody>
          <a:bodyPr/>
          <a:lstStyle/>
          <a:p>
            <a:pPr lvl="0">
              <a:defRPr spc="0" sz="1800">
                <a:solidFill>
                  <a:srgbClr val="000000"/>
                </a:solidFill>
              </a:defRPr>
            </a:pPr>
            <a:r>
              <a:rPr spc="-100" sz="4600">
                <a:solidFill>
                  <a:srgbClr val="675E47"/>
                </a:solidFill>
              </a:rPr>
              <a:t>Texte du titre</a:t>
            </a:r>
          </a:p>
        </p:txBody>
      </p:sp>
      <p:sp>
        <p:nvSpPr>
          <p:cNvPr id="25" name="Shape 25"/>
          <p:cNvSpPr/>
          <p:nvPr>
            <p:ph type="body" idx="1"/>
          </p:nvPr>
        </p:nvSpPr>
        <p:spPr>
          <a:xfrm>
            <a:off x="342900" y="1913951"/>
            <a:ext cx="2743200" cy="985882"/>
          </a:xfrm>
          <a:prstGeom prst="rect">
            <a:avLst/>
          </a:prstGeom>
        </p:spPr>
        <p:txBody>
          <a:bodyPr anchor="b">
            <a:noAutofit/>
          </a:bodyPr>
          <a:lstStyle>
            <a:lvl1pPr marL="0" indent="0" algn="ctr">
              <a:spcBef>
                <a:spcPts val="400"/>
              </a:spcBef>
              <a:buClrTx/>
              <a:buSzTx/>
              <a:buFontTx/>
              <a:buNone/>
              <a:defRPr b="1" sz="2000">
                <a:solidFill>
                  <a:srgbClr val="675E47"/>
                </a:solidFill>
              </a:defRPr>
            </a:lvl1pPr>
            <a:lvl2pPr marL="0" indent="0" algn="ctr">
              <a:spcBef>
                <a:spcPts val="400"/>
              </a:spcBef>
              <a:buClrTx/>
              <a:buSzTx/>
              <a:buFontTx/>
              <a:buNone/>
              <a:defRPr b="1" sz="2000">
                <a:solidFill>
                  <a:srgbClr val="675E47"/>
                </a:solidFill>
              </a:defRPr>
            </a:lvl2pPr>
            <a:lvl3pPr marL="0" indent="0" algn="ctr">
              <a:spcBef>
                <a:spcPts val="400"/>
              </a:spcBef>
              <a:buClrTx/>
              <a:buSzTx/>
              <a:buFontTx/>
              <a:buNone/>
              <a:defRPr b="1" sz="2000">
                <a:solidFill>
                  <a:srgbClr val="675E47"/>
                </a:solidFill>
              </a:defRPr>
            </a:lvl3pPr>
            <a:lvl4pPr marL="0" indent="0" algn="ctr">
              <a:spcBef>
                <a:spcPts val="400"/>
              </a:spcBef>
              <a:buClrTx/>
              <a:buSzTx/>
              <a:buFontTx/>
              <a:buNone/>
              <a:defRPr b="1" sz="2000">
                <a:solidFill>
                  <a:srgbClr val="675E47"/>
                </a:solidFill>
              </a:defRPr>
            </a:lvl4pPr>
            <a:lvl5pPr marL="0" indent="0" algn="ctr">
              <a:spcBef>
                <a:spcPts val="400"/>
              </a:spcBef>
              <a:buClrTx/>
              <a:buSzTx/>
              <a:buFontTx/>
              <a:buNone/>
              <a:defRPr b="1" sz="2000">
                <a:solidFill>
                  <a:srgbClr val="675E47"/>
                </a:solidFill>
              </a:defRPr>
            </a:lvl5pPr>
          </a:lstStyle>
          <a:p>
            <a:pPr lvl="0">
              <a:defRPr b="0" sz="1800">
                <a:solidFill>
                  <a:srgbClr val="000000"/>
                </a:solidFill>
              </a:defRPr>
            </a:pPr>
            <a:r>
              <a:rPr b="1" sz="2000">
                <a:solidFill>
                  <a:srgbClr val="675E47"/>
                </a:solidFill>
              </a:rPr>
              <a:t>Texte niveau 1</a:t>
            </a:r>
            <a:endParaRPr b="1" sz="2000">
              <a:solidFill>
                <a:srgbClr val="675E47"/>
              </a:solidFill>
            </a:endParaRPr>
          </a:p>
          <a:p>
            <a:pPr lvl="1">
              <a:defRPr b="0" sz="1800">
                <a:solidFill>
                  <a:srgbClr val="000000"/>
                </a:solidFill>
              </a:defRPr>
            </a:pPr>
            <a:r>
              <a:rPr b="1" sz="2000">
                <a:solidFill>
                  <a:srgbClr val="675E47"/>
                </a:solidFill>
              </a:rPr>
              <a:t>Texte niveau 2</a:t>
            </a:r>
            <a:endParaRPr b="1" sz="2000">
              <a:solidFill>
                <a:srgbClr val="675E47"/>
              </a:solidFill>
            </a:endParaRPr>
          </a:p>
          <a:p>
            <a:pPr lvl="2">
              <a:defRPr b="0" sz="1800">
                <a:solidFill>
                  <a:srgbClr val="000000"/>
                </a:solidFill>
              </a:defRPr>
            </a:pPr>
            <a:r>
              <a:rPr b="1" sz="2000">
                <a:solidFill>
                  <a:srgbClr val="675E47"/>
                </a:solidFill>
              </a:rPr>
              <a:t>Texte niveau 3</a:t>
            </a:r>
            <a:endParaRPr b="1" sz="2000">
              <a:solidFill>
                <a:srgbClr val="675E47"/>
              </a:solidFill>
            </a:endParaRPr>
          </a:p>
          <a:p>
            <a:pPr lvl="3">
              <a:defRPr b="0" sz="1800">
                <a:solidFill>
                  <a:srgbClr val="000000"/>
                </a:solidFill>
              </a:defRPr>
            </a:pPr>
            <a:r>
              <a:rPr b="1" sz="2000">
                <a:solidFill>
                  <a:srgbClr val="675E47"/>
                </a:solidFill>
              </a:rPr>
              <a:t>Texte niveau 4</a:t>
            </a:r>
            <a:endParaRPr b="1" sz="2000">
              <a:solidFill>
                <a:srgbClr val="675E47"/>
              </a:solidFill>
            </a:endParaRPr>
          </a:p>
          <a:p>
            <a:pPr lvl="4">
              <a:defRPr b="0" sz="1800">
                <a:solidFill>
                  <a:srgbClr val="000000"/>
                </a:solidFill>
              </a:defRPr>
            </a:pPr>
            <a:r>
              <a:rPr b="1" sz="2000">
                <a:solidFill>
                  <a:srgbClr val="675E47"/>
                </a:solidFill>
              </a:rPr>
              <a:t>Texte niveau 5</a:t>
            </a:r>
          </a:p>
        </p:txBody>
      </p:sp>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seul">
    <p:spTree>
      <p:nvGrpSpPr>
        <p:cNvPr id="1" name=""/>
        <p:cNvGrpSpPr/>
        <p:nvPr/>
      </p:nvGrpSpPr>
      <p:grpSpPr>
        <a:xfrm>
          <a:off x="0" y="0"/>
          <a:ext cx="0" cy="0"/>
          <a:chOff x="0" y="0"/>
          <a:chExt cx="0" cy="0"/>
        </a:xfrm>
      </p:grpSpPr>
      <p:sp>
        <p:nvSpPr>
          <p:cNvPr id="28" name="Shape 28"/>
          <p:cNvSpPr/>
          <p:nvPr>
            <p:ph type="title"/>
          </p:nvPr>
        </p:nvSpPr>
        <p:spPr>
          <a:xfrm>
            <a:off x="342900" y="0"/>
            <a:ext cx="5715000" cy="2256369"/>
          </a:xfrm>
          <a:prstGeom prst="rect">
            <a:avLst/>
          </a:prstGeom>
        </p:spPr>
        <p:txBody>
          <a:bodyPr/>
          <a:lstStyle/>
          <a:p>
            <a:pPr lvl="0">
              <a:defRPr spc="0" sz="1800">
                <a:solidFill>
                  <a:srgbClr val="000000"/>
                </a:solidFill>
              </a:defRPr>
            </a:pPr>
            <a:r>
              <a:rPr spc="-100" sz="4600">
                <a:solidFill>
                  <a:srgbClr val="675E47"/>
                </a:solidFill>
              </a:rPr>
              <a:t>Texte du titre</a:t>
            </a:r>
          </a:p>
        </p:txBody>
      </p:sp>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Vide">
    <p:spTree>
      <p:nvGrpSpPr>
        <p:cNvPr id="1" name=""/>
        <p:cNvGrpSpPr/>
        <p:nvPr/>
      </p:nvGrpSpPr>
      <p:grpSpPr>
        <a:xfrm>
          <a:off x="0" y="0"/>
          <a:ext cx="0" cy="0"/>
          <a:chOff x="0" y="0"/>
          <a:chExt cx="0" cy="0"/>
        </a:xfrm>
      </p:grpSpPr>
      <p:sp>
        <p:nvSpPr>
          <p:cNvPr id="31" name="Shape 3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u avec légende">
    <p:spTree>
      <p:nvGrpSpPr>
        <p:cNvPr id="1" name=""/>
        <p:cNvGrpSpPr/>
        <p:nvPr/>
      </p:nvGrpSpPr>
      <p:grpSpPr>
        <a:xfrm>
          <a:off x="0" y="0"/>
          <a:ext cx="0" cy="0"/>
          <a:chOff x="0" y="0"/>
          <a:chExt cx="0" cy="0"/>
        </a:xfrm>
      </p:grpSpPr>
      <p:sp>
        <p:nvSpPr>
          <p:cNvPr id="33" name="Shape 33"/>
          <p:cNvSpPr/>
          <p:nvPr>
            <p:ph type="title"/>
          </p:nvPr>
        </p:nvSpPr>
        <p:spPr>
          <a:xfrm>
            <a:off x="228600" y="469390"/>
            <a:ext cx="5829302" cy="7650483"/>
          </a:xfrm>
          <a:prstGeom prst="rect">
            <a:avLst/>
          </a:prstGeom>
        </p:spPr>
        <p:txBody>
          <a:bodyPr anchor="b"/>
          <a:lstStyle>
            <a:lvl1pPr algn="ctr">
              <a:defRPr b="1" sz="2200"/>
            </a:lvl1pPr>
          </a:lstStyle>
          <a:p>
            <a:pPr lvl="0">
              <a:defRPr b="0" spc="0" sz="1800">
                <a:solidFill>
                  <a:srgbClr val="000000"/>
                </a:solidFill>
              </a:defRPr>
            </a:pPr>
            <a:r>
              <a:rPr b="1" spc="-100" sz="2200">
                <a:solidFill>
                  <a:srgbClr val="675E47"/>
                </a:solidFill>
              </a:rPr>
              <a:t>Texte du titre</a:t>
            </a:r>
          </a:p>
        </p:txBody>
      </p:sp>
      <p:sp>
        <p:nvSpPr>
          <p:cNvPr id="34" name="Shape 34"/>
          <p:cNvSpPr/>
          <p:nvPr>
            <p:ph type="body" idx="1"/>
          </p:nvPr>
        </p:nvSpPr>
        <p:spPr>
          <a:xfrm>
            <a:off x="228600" y="8128000"/>
            <a:ext cx="5829302" cy="1016000"/>
          </a:xfrm>
          <a:prstGeom prst="rect">
            <a:avLst/>
          </a:prstGeom>
        </p:spPr>
        <p:txBody>
          <a:bodyPr/>
          <a:lstStyle>
            <a:lvl1pPr marL="0" indent="0" algn="ctr">
              <a:spcBef>
                <a:spcPts val="300"/>
              </a:spcBef>
              <a:buClrTx/>
              <a:buSzTx/>
              <a:buFontTx/>
              <a:buNone/>
              <a:defRPr sz="1600"/>
            </a:lvl1pPr>
            <a:lvl2pPr marL="0" indent="0" algn="ctr">
              <a:spcBef>
                <a:spcPts val="300"/>
              </a:spcBef>
              <a:buClrTx/>
              <a:buSzTx/>
              <a:buFontTx/>
              <a:buNone/>
              <a:defRPr sz="1600"/>
            </a:lvl2pPr>
            <a:lvl3pPr marL="0" indent="0" algn="ctr">
              <a:spcBef>
                <a:spcPts val="300"/>
              </a:spcBef>
              <a:buClrTx/>
              <a:buSzTx/>
              <a:buFontTx/>
              <a:buNone/>
              <a:defRPr sz="1600"/>
            </a:lvl3pPr>
            <a:lvl4pPr marL="0" indent="0" algn="ctr">
              <a:spcBef>
                <a:spcPts val="300"/>
              </a:spcBef>
              <a:buClrTx/>
              <a:buSzTx/>
              <a:buFontTx/>
              <a:buNone/>
              <a:defRPr sz="1600"/>
            </a:lvl4pPr>
            <a:lvl5pPr marL="0" indent="0" algn="ctr">
              <a:spcBef>
                <a:spcPts val="300"/>
              </a:spcBef>
              <a:buClrTx/>
              <a:buSzTx/>
              <a:buFontTx/>
              <a:buNone/>
              <a:defRPr sz="1600"/>
            </a:lvl5pPr>
          </a:lstStyle>
          <a:p>
            <a:pPr lvl="0">
              <a:defRPr sz="1800">
                <a:solidFill>
                  <a:srgbClr val="000000"/>
                </a:solidFill>
              </a:defRPr>
            </a:pPr>
            <a:r>
              <a:rPr sz="1600">
                <a:solidFill>
                  <a:srgbClr val="2F2B20"/>
                </a:solidFill>
              </a:rPr>
              <a:t>Texte niveau 1</a:t>
            </a:r>
            <a:endParaRPr sz="1600">
              <a:solidFill>
                <a:srgbClr val="2F2B20"/>
              </a:solidFill>
            </a:endParaRPr>
          </a:p>
          <a:p>
            <a:pPr lvl="1">
              <a:defRPr sz="1800">
                <a:solidFill>
                  <a:srgbClr val="000000"/>
                </a:solidFill>
              </a:defRPr>
            </a:pPr>
            <a:r>
              <a:rPr sz="1600">
                <a:solidFill>
                  <a:srgbClr val="2F2B20"/>
                </a:solidFill>
              </a:rPr>
              <a:t>Texte niveau 2</a:t>
            </a:r>
            <a:endParaRPr sz="1600">
              <a:solidFill>
                <a:srgbClr val="2F2B20"/>
              </a:solidFill>
            </a:endParaRPr>
          </a:p>
          <a:p>
            <a:pPr lvl="2">
              <a:defRPr sz="1800">
                <a:solidFill>
                  <a:srgbClr val="000000"/>
                </a:solidFill>
              </a:defRPr>
            </a:pPr>
            <a:r>
              <a:rPr sz="1600">
                <a:solidFill>
                  <a:srgbClr val="2F2B20"/>
                </a:solidFill>
              </a:rPr>
              <a:t>Texte niveau 3</a:t>
            </a:r>
            <a:endParaRPr sz="1600">
              <a:solidFill>
                <a:srgbClr val="2F2B20"/>
              </a:solidFill>
            </a:endParaRPr>
          </a:p>
          <a:p>
            <a:pPr lvl="3">
              <a:defRPr sz="1800">
                <a:solidFill>
                  <a:srgbClr val="000000"/>
                </a:solidFill>
              </a:defRPr>
            </a:pPr>
            <a:r>
              <a:rPr sz="1600">
                <a:solidFill>
                  <a:srgbClr val="2F2B20"/>
                </a:solidFill>
              </a:rPr>
              <a:t>Texte niveau 4</a:t>
            </a:r>
            <a:endParaRPr sz="1600">
              <a:solidFill>
                <a:srgbClr val="2F2B20"/>
              </a:solidFill>
            </a:endParaRPr>
          </a:p>
          <a:p>
            <a:pPr lvl="4">
              <a:defRPr sz="1800">
                <a:solidFill>
                  <a:srgbClr val="000000"/>
                </a:solidFill>
              </a:defRPr>
            </a:pPr>
            <a:r>
              <a:rPr sz="1600">
                <a:solidFill>
                  <a:srgbClr val="2F2B20"/>
                </a:solidFill>
              </a:rPr>
              <a:t>Texte niveau 5</a:t>
            </a:r>
          </a:p>
        </p:txBody>
      </p:sp>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Image avec légende">
    <p:spTree>
      <p:nvGrpSpPr>
        <p:cNvPr id="1" name=""/>
        <p:cNvGrpSpPr/>
        <p:nvPr/>
      </p:nvGrpSpPr>
      <p:grpSpPr>
        <a:xfrm>
          <a:off x="0" y="0"/>
          <a:ext cx="0" cy="0"/>
          <a:chOff x="0" y="0"/>
          <a:chExt cx="0" cy="0"/>
        </a:xfrm>
      </p:grpSpPr>
      <p:sp>
        <p:nvSpPr>
          <p:cNvPr id="37" name="Shape 37"/>
          <p:cNvSpPr/>
          <p:nvPr>
            <p:ph type="title"/>
          </p:nvPr>
        </p:nvSpPr>
        <p:spPr>
          <a:xfrm>
            <a:off x="226313" y="469035"/>
            <a:ext cx="5829302" cy="7650838"/>
          </a:xfrm>
          <a:prstGeom prst="rect">
            <a:avLst/>
          </a:prstGeom>
        </p:spPr>
        <p:txBody>
          <a:bodyPr anchor="b"/>
          <a:lstStyle>
            <a:lvl1pPr algn="ctr">
              <a:defRPr b="1" sz="2200"/>
            </a:lvl1pPr>
          </a:lstStyle>
          <a:p>
            <a:pPr lvl="0">
              <a:defRPr b="0" spc="0" sz="1800">
                <a:solidFill>
                  <a:srgbClr val="000000"/>
                </a:solidFill>
              </a:defRPr>
            </a:pPr>
            <a:r>
              <a:rPr b="1" spc="-100" sz="2200">
                <a:solidFill>
                  <a:srgbClr val="675E47"/>
                </a:solidFill>
              </a:rPr>
              <a:t>Texte du titre</a:t>
            </a:r>
          </a:p>
        </p:txBody>
      </p:sp>
      <p:sp>
        <p:nvSpPr>
          <p:cNvPr id="38" name="Shape 38"/>
          <p:cNvSpPr/>
          <p:nvPr>
            <p:ph type="body" idx="1"/>
          </p:nvPr>
        </p:nvSpPr>
        <p:spPr>
          <a:xfrm>
            <a:off x="226313" y="8128000"/>
            <a:ext cx="5829302" cy="1016000"/>
          </a:xfrm>
          <a:prstGeom prst="rect">
            <a:avLst/>
          </a:prstGeom>
        </p:spPr>
        <p:txBody>
          <a:bodyPr/>
          <a:lstStyle>
            <a:lvl1pPr marL="0" indent="0" algn="ctr">
              <a:spcBef>
                <a:spcPts val="300"/>
              </a:spcBef>
              <a:buClrTx/>
              <a:buSzTx/>
              <a:buFontTx/>
              <a:buNone/>
              <a:defRPr sz="1600"/>
            </a:lvl1pPr>
            <a:lvl2pPr marL="0" indent="0" algn="ctr">
              <a:spcBef>
                <a:spcPts val="300"/>
              </a:spcBef>
              <a:buClrTx/>
              <a:buSzTx/>
              <a:buFontTx/>
              <a:buNone/>
              <a:defRPr sz="1600"/>
            </a:lvl2pPr>
            <a:lvl3pPr marL="0" indent="0" algn="ctr">
              <a:spcBef>
                <a:spcPts val="300"/>
              </a:spcBef>
              <a:buClrTx/>
              <a:buSzTx/>
              <a:buFontTx/>
              <a:buNone/>
              <a:defRPr sz="1600"/>
            </a:lvl3pPr>
            <a:lvl4pPr marL="0" indent="0" algn="ctr">
              <a:spcBef>
                <a:spcPts val="300"/>
              </a:spcBef>
              <a:buClrTx/>
              <a:buSzTx/>
              <a:buFontTx/>
              <a:buNone/>
              <a:defRPr sz="1600"/>
            </a:lvl4pPr>
            <a:lvl5pPr marL="0" indent="0" algn="ctr">
              <a:spcBef>
                <a:spcPts val="300"/>
              </a:spcBef>
              <a:buClrTx/>
              <a:buSzTx/>
              <a:buFontTx/>
              <a:buNone/>
              <a:defRPr sz="1600"/>
            </a:lvl5pPr>
          </a:lstStyle>
          <a:p>
            <a:pPr lvl="0">
              <a:defRPr sz="1800">
                <a:solidFill>
                  <a:srgbClr val="000000"/>
                </a:solidFill>
              </a:defRPr>
            </a:pPr>
            <a:r>
              <a:rPr sz="1600">
                <a:solidFill>
                  <a:srgbClr val="2F2B20"/>
                </a:solidFill>
              </a:rPr>
              <a:t>Texte niveau 1</a:t>
            </a:r>
            <a:endParaRPr sz="1600">
              <a:solidFill>
                <a:srgbClr val="2F2B20"/>
              </a:solidFill>
            </a:endParaRPr>
          </a:p>
          <a:p>
            <a:pPr lvl="1">
              <a:defRPr sz="1800">
                <a:solidFill>
                  <a:srgbClr val="000000"/>
                </a:solidFill>
              </a:defRPr>
            </a:pPr>
            <a:r>
              <a:rPr sz="1600">
                <a:solidFill>
                  <a:srgbClr val="2F2B20"/>
                </a:solidFill>
              </a:rPr>
              <a:t>Texte niveau 2</a:t>
            </a:r>
            <a:endParaRPr sz="1600">
              <a:solidFill>
                <a:srgbClr val="2F2B20"/>
              </a:solidFill>
            </a:endParaRPr>
          </a:p>
          <a:p>
            <a:pPr lvl="2">
              <a:defRPr sz="1800">
                <a:solidFill>
                  <a:srgbClr val="000000"/>
                </a:solidFill>
              </a:defRPr>
            </a:pPr>
            <a:r>
              <a:rPr sz="1600">
                <a:solidFill>
                  <a:srgbClr val="2F2B20"/>
                </a:solidFill>
              </a:rPr>
              <a:t>Texte niveau 3</a:t>
            </a:r>
            <a:endParaRPr sz="1600">
              <a:solidFill>
                <a:srgbClr val="2F2B20"/>
              </a:solidFill>
            </a:endParaRPr>
          </a:p>
          <a:p>
            <a:pPr lvl="3">
              <a:defRPr sz="1800">
                <a:solidFill>
                  <a:srgbClr val="000000"/>
                </a:solidFill>
              </a:defRPr>
            </a:pPr>
            <a:r>
              <a:rPr sz="1600">
                <a:solidFill>
                  <a:srgbClr val="2F2B20"/>
                </a:solidFill>
              </a:rPr>
              <a:t>Texte niveau 4</a:t>
            </a:r>
            <a:endParaRPr sz="1600">
              <a:solidFill>
                <a:srgbClr val="2F2B20"/>
              </a:solidFill>
            </a:endParaRPr>
          </a:p>
          <a:p>
            <a:pPr lvl="4">
              <a:defRPr sz="1800">
                <a:solidFill>
                  <a:srgbClr val="000000"/>
                </a:solidFill>
              </a:defRPr>
            </a:pPr>
            <a:r>
              <a:rPr sz="1600">
                <a:solidFill>
                  <a:srgbClr val="2F2B20"/>
                </a:solidFill>
              </a:rPr>
              <a:t>Texte niveau 5</a:t>
            </a:r>
          </a:p>
        </p:txBody>
      </p:sp>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5000">
              <a:srgbClr val="FFFFFF"/>
            </a:gs>
            <a:gs pos="100000">
              <a:srgbClr val="D9D9D9"/>
            </a:gs>
          </a:gsLst>
          <a:path path="circle">
            <a:fillToRect l="50000" t="50000" r="50000" b="50000"/>
          </a:path>
        </a:gradFill>
      </p:bgPr>
    </p:bg>
    <p:spTree>
      <p:nvGrpSpPr>
        <p:cNvPr id="1" name=""/>
        <p:cNvGrpSpPr/>
        <p:nvPr/>
      </p:nvGrpSpPr>
      <p:grpSpPr>
        <a:xfrm>
          <a:off x="0" y="0"/>
          <a:ext cx="0" cy="0"/>
          <a:chOff x="0" y="0"/>
          <a:chExt cx="0" cy="0"/>
        </a:xfrm>
      </p:grpSpPr>
      <p:sp>
        <p:nvSpPr>
          <p:cNvPr id="2" name="Shape 2"/>
          <p:cNvSpPr/>
          <p:nvPr/>
        </p:nvSpPr>
        <p:spPr>
          <a:xfrm>
            <a:off x="6343650" y="0"/>
            <a:ext cx="514350" cy="9144000"/>
          </a:xfrm>
          <a:prstGeom prst="rect">
            <a:avLst/>
          </a:prstGeom>
          <a:solidFill>
            <a:srgbClr val="675E47"/>
          </a:solidFill>
          <a:ln w="12700">
            <a:miter lim="400000"/>
          </a:ln>
        </p:spPr>
        <p:txBody>
          <a:bodyPr lIns="0" tIns="0" rIns="0" bIns="0" anchor="ctr"/>
          <a:lstStyle/>
          <a:p>
            <a:pPr lvl="0" algn="ctr">
              <a:defRPr>
                <a:solidFill>
                  <a:srgbClr val="FFFFFF"/>
                </a:solidFill>
                <a:latin typeface="Calibri"/>
                <a:ea typeface="Calibri"/>
                <a:cs typeface="Calibri"/>
                <a:sym typeface="Calibri"/>
              </a:defRPr>
            </a:pPr>
          </a:p>
        </p:txBody>
      </p:sp>
      <p:sp>
        <p:nvSpPr>
          <p:cNvPr id="3" name="Shape 3"/>
          <p:cNvSpPr/>
          <p:nvPr/>
        </p:nvSpPr>
        <p:spPr>
          <a:xfrm>
            <a:off x="6343650" y="7315200"/>
            <a:ext cx="514350" cy="914400"/>
          </a:xfrm>
          <a:prstGeom prst="rect">
            <a:avLst/>
          </a:prstGeom>
          <a:solidFill>
            <a:srgbClr val="A9A57C"/>
          </a:solidFill>
          <a:ln w="12700">
            <a:miter lim="400000"/>
          </a:ln>
        </p:spPr>
        <p:txBody>
          <a:bodyPr lIns="0" tIns="0" rIns="0" bIns="0" anchor="ctr"/>
          <a:lstStyle/>
          <a:p>
            <a:pPr lvl="0" algn="ctr">
              <a:defRPr>
                <a:solidFill>
                  <a:srgbClr val="FFFFFF"/>
                </a:solidFill>
                <a:latin typeface="Calibri"/>
                <a:ea typeface="Calibri"/>
                <a:cs typeface="Calibri"/>
                <a:sym typeface="Calibri"/>
              </a:defRPr>
            </a:pPr>
          </a:p>
        </p:txBody>
      </p:sp>
      <p:sp>
        <p:nvSpPr>
          <p:cNvPr id="4" name="Shape 4"/>
          <p:cNvSpPr/>
          <p:nvPr>
            <p:ph type="title"/>
          </p:nvPr>
        </p:nvSpPr>
        <p:spPr>
          <a:xfrm>
            <a:off x="342900" y="122768"/>
            <a:ext cx="5715000" cy="201083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lvl="0">
              <a:defRPr spc="0" sz="1800">
                <a:solidFill>
                  <a:srgbClr val="000000"/>
                </a:solidFill>
              </a:defRPr>
            </a:pPr>
            <a:r>
              <a:rPr spc="-100" sz="4600">
                <a:solidFill>
                  <a:srgbClr val="675E47"/>
                </a:solidFill>
              </a:rPr>
              <a:t>Texte du titre</a:t>
            </a:r>
          </a:p>
        </p:txBody>
      </p:sp>
      <p:sp>
        <p:nvSpPr>
          <p:cNvPr id="5" name="Shape 5"/>
          <p:cNvSpPr/>
          <p:nvPr>
            <p:ph type="body" idx="1"/>
          </p:nvPr>
        </p:nvSpPr>
        <p:spPr>
          <a:xfrm>
            <a:off x="342900" y="2133600"/>
            <a:ext cx="5715000" cy="7010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0">
              <a:defRPr sz="1800">
                <a:solidFill>
                  <a:srgbClr val="000000"/>
                </a:solidFill>
              </a:defRPr>
            </a:pPr>
            <a:r>
              <a:rPr sz="2200">
                <a:solidFill>
                  <a:srgbClr val="2F2B20"/>
                </a:solidFill>
              </a:rPr>
              <a:t>Texte niveau 1</a:t>
            </a:r>
            <a:endParaRPr sz="2200">
              <a:solidFill>
                <a:srgbClr val="2F2B20"/>
              </a:solidFill>
            </a:endParaRPr>
          </a:p>
          <a:p>
            <a:pPr lvl="1">
              <a:defRPr sz="1800">
                <a:solidFill>
                  <a:srgbClr val="000000"/>
                </a:solidFill>
              </a:defRPr>
            </a:pPr>
            <a:r>
              <a:rPr sz="2200">
                <a:solidFill>
                  <a:srgbClr val="2F2B20"/>
                </a:solidFill>
              </a:rPr>
              <a:t>Texte niveau 2</a:t>
            </a:r>
            <a:endParaRPr sz="2200">
              <a:solidFill>
                <a:srgbClr val="2F2B20"/>
              </a:solidFill>
            </a:endParaRPr>
          </a:p>
          <a:p>
            <a:pPr lvl="2">
              <a:defRPr sz="1800">
                <a:solidFill>
                  <a:srgbClr val="000000"/>
                </a:solidFill>
              </a:defRPr>
            </a:pPr>
            <a:r>
              <a:rPr sz="2200">
                <a:solidFill>
                  <a:srgbClr val="2F2B20"/>
                </a:solidFill>
              </a:rPr>
              <a:t>Texte niveau 3</a:t>
            </a:r>
            <a:endParaRPr sz="2200">
              <a:solidFill>
                <a:srgbClr val="2F2B20"/>
              </a:solidFill>
            </a:endParaRPr>
          </a:p>
          <a:p>
            <a:pPr lvl="3">
              <a:defRPr sz="1800">
                <a:solidFill>
                  <a:srgbClr val="000000"/>
                </a:solidFill>
              </a:defRPr>
            </a:pPr>
            <a:r>
              <a:rPr sz="2200">
                <a:solidFill>
                  <a:srgbClr val="2F2B20"/>
                </a:solidFill>
              </a:rPr>
              <a:t>Texte niveau 4</a:t>
            </a:r>
            <a:endParaRPr sz="2200">
              <a:solidFill>
                <a:srgbClr val="2F2B20"/>
              </a:solidFill>
            </a:endParaRPr>
          </a:p>
          <a:p>
            <a:pPr lvl="4">
              <a:defRPr sz="1800">
                <a:solidFill>
                  <a:srgbClr val="000000"/>
                </a:solidFill>
              </a:defRPr>
            </a:pPr>
            <a:r>
              <a:rPr sz="2200">
                <a:solidFill>
                  <a:srgbClr val="2F2B20"/>
                </a:solidFill>
              </a:rPr>
              <a:t>Texte niveau 5</a:t>
            </a:r>
          </a:p>
        </p:txBody>
      </p:sp>
      <p:sp>
        <p:nvSpPr>
          <p:cNvPr id="6" name="Shape 6"/>
          <p:cNvSpPr/>
          <p:nvPr>
            <p:ph type="sldNum" sz="quarter" idx="2"/>
          </p:nvPr>
        </p:nvSpPr>
        <p:spPr>
          <a:xfrm>
            <a:off x="6398840" y="7653232"/>
            <a:ext cx="411483" cy="285751"/>
          </a:xfrm>
          <a:prstGeom prst="rect">
            <a:avLst/>
          </a:prstGeom>
          <a:ln w="19050">
            <a:solidFill>
              <a:srgbClr val="FFFFFF"/>
            </a:solidFill>
          </a:ln>
        </p:spPr>
        <p:txBody>
          <a:bodyPr lIns="0" tIns="0" rIns="0" bIns="0" anchor="ctr">
            <a:spAutoFit/>
          </a:bodyPr>
          <a:lstStyle>
            <a:lvl1pPr algn="ctr">
              <a:defRPr>
                <a:solidFill>
                  <a:srgbClr val="FFFFFF"/>
                </a:solidFill>
                <a:latin typeface="Calibri"/>
                <a:ea typeface="Calibri"/>
                <a:cs typeface="Calibri"/>
                <a:sym typeface="Calibri"/>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defRPr spc="-100" sz="4600">
          <a:solidFill>
            <a:srgbClr val="675E47"/>
          </a:solidFill>
          <a:latin typeface="Cambria"/>
          <a:ea typeface="Cambria"/>
          <a:cs typeface="Cambria"/>
          <a:sym typeface="Cambria"/>
        </a:defRPr>
      </a:lvl1pPr>
      <a:lvl2pPr>
        <a:defRPr spc="-100" sz="4600">
          <a:solidFill>
            <a:srgbClr val="675E47"/>
          </a:solidFill>
          <a:latin typeface="Cambria"/>
          <a:ea typeface="Cambria"/>
          <a:cs typeface="Cambria"/>
          <a:sym typeface="Cambria"/>
        </a:defRPr>
      </a:lvl2pPr>
      <a:lvl3pPr>
        <a:defRPr spc="-100" sz="4600">
          <a:solidFill>
            <a:srgbClr val="675E47"/>
          </a:solidFill>
          <a:latin typeface="Cambria"/>
          <a:ea typeface="Cambria"/>
          <a:cs typeface="Cambria"/>
          <a:sym typeface="Cambria"/>
        </a:defRPr>
      </a:lvl3pPr>
      <a:lvl4pPr>
        <a:defRPr spc="-100" sz="4600">
          <a:solidFill>
            <a:srgbClr val="675E47"/>
          </a:solidFill>
          <a:latin typeface="Cambria"/>
          <a:ea typeface="Cambria"/>
          <a:cs typeface="Cambria"/>
          <a:sym typeface="Cambria"/>
        </a:defRPr>
      </a:lvl4pPr>
      <a:lvl5pPr>
        <a:defRPr spc="-100" sz="4600">
          <a:solidFill>
            <a:srgbClr val="675E47"/>
          </a:solidFill>
          <a:latin typeface="Cambria"/>
          <a:ea typeface="Cambria"/>
          <a:cs typeface="Cambria"/>
          <a:sym typeface="Cambria"/>
        </a:defRPr>
      </a:lvl5pPr>
      <a:lvl6pPr>
        <a:defRPr spc="-100" sz="4600">
          <a:solidFill>
            <a:srgbClr val="675E47"/>
          </a:solidFill>
          <a:latin typeface="Cambria"/>
          <a:ea typeface="Cambria"/>
          <a:cs typeface="Cambria"/>
          <a:sym typeface="Cambria"/>
        </a:defRPr>
      </a:lvl6pPr>
      <a:lvl7pPr>
        <a:defRPr spc="-100" sz="4600">
          <a:solidFill>
            <a:srgbClr val="675E47"/>
          </a:solidFill>
          <a:latin typeface="Cambria"/>
          <a:ea typeface="Cambria"/>
          <a:cs typeface="Cambria"/>
          <a:sym typeface="Cambria"/>
        </a:defRPr>
      </a:lvl7pPr>
      <a:lvl8pPr>
        <a:defRPr spc="-100" sz="4600">
          <a:solidFill>
            <a:srgbClr val="675E47"/>
          </a:solidFill>
          <a:latin typeface="Cambria"/>
          <a:ea typeface="Cambria"/>
          <a:cs typeface="Cambria"/>
          <a:sym typeface="Cambria"/>
        </a:defRPr>
      </a:lvl8pPr>
      <a:lvl9pPr>
        <a:defRPr spc="-100" sz="4600">
          <a:solidFill>
            <a:srgbClr val="675E47"/>
          </a:solidFill>
          <a:latin typeface="Cambria"/>
          <a:ea typeface="Cambria"/>
          <a:cs typeface="Cambria"/>
          <a:sym typeface="Cambria"/>
        </a:defRPr>
      </a:lvl9pPr>
    </p:titleStyle>
    <p:bodyStyle>
      <a:lvl1pPr marL="342900" indent="-228600">
        <a:spcBef>
          <a:spcPts val="500"/>
        </a:spcBef>
        <a:buClr>
          <a:srgbClr val="A9A57C"/>
        </a:buClr>
        <a:buSzPct val="100000"/>
        <a:buFont typeface="Arial"/>
        <a:buChar char="•"/>
        <a:defRPr sz="2200">
          <a:solidFill>
            <a:srgbClr val="2F2B20"/>
          </a:solidFill>
          <a:latin typeface="Calibri"/>
          <a:ea typeface="Calibri"/>
          <a:cs typeface="Calibri"/>
          <a:sym typeface="Calibri"/>
        </a:defRPr>
      </a:lvl1pPr>
      <a:lvl2pPr marL="662940" indent="-251459">
        <a:spcBef>
          <a:spcPts val="500"/>
        </a:spcBef>
        <a:buClr>
          <a:srgbClr val="A9A57C"/>
        </a:buClr>
        <a:buSzPct val="100000"/>
        <a:buFont typeface="Arial"/>
        <a:buChar char="•"/>
        <a:defRPr sz="2200">
          <a:solidFill>
            <a:srgbClr val="2F2B20"/>
          </a:solidFill>
          <a:latin typeface="Calibri"/>
          <a:ea typeface="Calibri"/>
          <a:cs typeface="Calibri"/>
          <a:sym typeface="Calibri"/>
        </a:defRPr>
      </a:lvl2pPr>
      <a:lvl3pPr marL="1056638" indent="-279400">
        <a:spcBef>
          <a:spcPts val="500"/>
        </a:spcBef>
        <a:buClr>
          <a:srgbClr val="A9A57C"/>
        </a:buClr>
        <a:buSzPct val="100000"/>
        <a:buFont typeface="Arial"/>
        <a:buChar char="•"/>
        <a:defRPr sz="2200">
          <a:solidFill>
            <a:srgbClr val="2F2B20"/>
          </a:solidFill>
          <a:latin typeface="Calibri"/>
          <a:ea typeface="Calibri"/>
          <a:cs typeface="Calibri"/>
          <a:sym typeface="Calibri"/>
        </a:defRPr>
      </a:lvl3pPr>
      <a:lvl4pPr marL="1365885" indent="-314325">
        <a:spcBef>
          <a:spcPts val="500"/>
        </a:spcBef>
        <a:buClr>
          <a:srgbClr val="A9A57C"/>
        </a:buClr>
        <a:buSzPct val="100000"/>
        <a:buFont typeface="Arial"/>
        <a:buChar char="•"/>
        <a:defRPr sz="2200">
          <a:solidFill>
            <a:srgbClr val="2F2B20"/>
          </a:solidFill>
          <a:latin typeface="Calibri"/>
          <a:ea typeface="Calibri"/>
          <a:cs typeface="Calibri"/>
          <a:sym typeface="Calibri"/>
        </a:defRPr>
      </a:lvl4pPr>
      <a:lvl5pPr marL="1685107" indent="-359227">
        <a:spcBef>
          <a:spcPts val="500"/>
        </a:spcBef>
        <a:buClr>
          <a:srgbClr val="A9A57C"/>
        </a:buClr>
        <a:buSzPct val="100000"/>
        <a:buFont typeface="Arial"/>
        <a:buChar char="•"/>
        <a:defRPr sz="2200">
          <a:solidFill>
            <a:srgbClr val="2F2B20"/>
          </a:solidFill>
          <a:latin typeface="Calibri"/>
          <a:ea typeface="Calibri"/>
          <a:cs typeface="Calibri"/>
          <a:sym typeface="Calibri"/>
        </a:defRPr>
      </a:lvl5pPr>
      <a:lvl6pPr marL="1841861" indent="-287381">
        <a:spcBef>
          <a:spcPts val="500"/>
        </a:spcBef>
        <a:buClr>
          <a:srgbClr val="A9A57C"/>
        </a:buClr>
        <a:buSzPct val="100000"/>
        <a:buFont typeface="Arial"/>
        <a:buChar char="•"/>
        <a:defRPr sz="2200">
          <a:solidFill>
            <a:srgbClr val="2F2B20"/>
          </a:solidFill>
          <a:latin typeface="Calibri"/>
          <a:ea typeface="Calibri"/>
          <a:cs typeface="Calibri"/>
          <a:sym typeface="Calibri"/>
        </a:defRPr>
      </a:lvl6pPr>
      <a:lvl7pPr marL="2024740" indent="-287382">
        <a:spcBef>
          <a:spcPts val="500"/>
        </a:spcBef>
        <a:buClr>
          <a:srgbClr val="A9A57C"/>
        </a:buClr>
        <a:buSzPct val="100000"/>
        <a:buFont typeface="Arial"/>
        <a:buChar char="•"/>
        <a:defRPr sz="2200">
          <a:solidFill>
            <a:srgbClr val="2F2B20"/>
          </a:solidFill>
          <a:latin typeface="Calibri"/>
          <a:ea typeface="Calibri"/>
          <a:cs typeface="Calibri"/>
          <a:sym typeface="Calibri"/>
        </a:defRPr>
      </a:lvl7pPr>
      <a:lvl8pPr marL="2207623" indent="-287382">
        <a:spcBef>
          <a:spcPts val="500"/>
        </a:spcBef>
        <a:buClr>
          <a:srgbClr val="A9A57C"/>
        </a:buClr>
        <a:buSzPct val="100000"/>
        <a:buFont typeface="Arial"/>
        <a:buChar char="•"/>
        <a:defRPr sz="2200">
          <a:solidFill>
            <a:srgbClr val="2F2B20"/>
          </a:solidFill>
          <a:latin typeface="Calibri"/>
          <a:ea typeface="Calibri"/>
          <a:cs typeface="Calibri"/>
          <a:sym typeface="Calibri"/>
        </a:defRPr>
      </a:lvl8pPr>
      <a:lvl9pPr marL="2390500" indent="-287382">
        <a:spcBef>
          <a:spcPts val="500"/>
        </a:spcBef>
        <a:buClr>
          <a:srgbClr val="A9A57C"/>
        </a:buClr>
        <a:buSzPct val="100000"/>
        <a:buFont typeface="Arial"/>
        <a:buChar char="•"/>
        <a:defRPr sz="2200">
          <a:solidFill>
            <a:srgbClr val="2F2B20"/>
          </a:solidFill>
          <a:latin typeface="Calibri"/>
          <a:ea typeface="Calibri"/>
          <a:cs typeface="Calibri"/>
          <a:sym typeface="Calibri"/>
        </a:defRPr>
      </a:lvl9pPr>
    </p:bodyStyle>
    <p:otherStyle>
      <a:lvl1pPr algn="ctr">
        <a:defRPr>
          <a:solidFill>
            <a:schemeClr val="tx1"/>
          </a:solidFill>
          <a:latin typeface="+mn-lt"/>
          <a:ea typeface="+mn-ea"/>
          <a:cs typeface="+mn-cs"/>
          <a:sym typeface="Calibri"/>
        </a:defRPr>
      </a:lvl1pPr>
      <a:lvl2pPr algn="ctr">
        <a:defRPr>
          <a:solidFill>
            <a:schemeClr val="tx1"/>
          </a:solidFill>
          <a:latin typeface="+mn-lt"/>
          <a:ea typeface="+mn-ea"/>
          <a:cs typeface="+mn-cs"/>
          <a:sym typeface="Calibri"/>
        </a:defRPr>
      </a:lvl2pPr>
      <a:lvl3pPr algn="ctr">
        <a:defRPr>
          <a:solidFill>
            <a:schemeClr val="tx1"/>
          </a:solidFill>
          <a:latin typeface="+mn-lt"/>
          <a:ea typeface="+mn-ea"/>
          <a:cs typeface="+mn-cs"/>
          <a:sym typeface="Calibri"/>
        </a:defRPr>
      </a:lvl3pPr>
      <a:lvl4pPr algn="ctr">
        <a:defRPr>
          <a:solidFill>
            <a:schemeClr val="tx1"/>
          </a:solidFill>
          <a:latin typeface="+mn-lt"/>
          <a:ea typeface="+mn-ea"/>
          <a:cs typeface="+mn-cs"/>
          <a:sym typeface="Calibri"/>
        </a:defRPr>
      </a:lvl4pPr>
      <a:lvl5pPr algn="ctr">
        <a:defRPr>
          <a:solidFill>
            <a:schemeClr val="tx1"/>
          </a:solidFill>
          <a:latin typeface="+mn-lt"/>
          <a:ea typeface="+mn-ea"/>
          <a:cs typeface="+mn-cs"/>
          <a:sym typeface="Calibri"/>
        </a:defRPr>
      </a:lvl5pPr>
      <a:lvl6pPr algn="ctr">
        <a:defRPr>
          <a:solidFill>
            <a:schemeClr val="tx1"/>
          </a:solidFill>
          <a:latin typeface="+mn-lt"/>
          <a:ea typeface="+mn-ea"/>
          <a:cs typeface="+mn-cs"/>
          <a:sym typeface="Calibri"/>
        </a:defRPr>
      </a:lvl6pPr>
      <a:lvl7pPr algn="ctr">
        <a:defRPr>
          <a:solidFill>
            <a:schemeClr val="tx1"/>
          </a:solidFill>
          <a:latin typeface="+mn-lt"/>
          <a:ea typeface="+mn-ea"/>
          <a:cs typeface="+mn-cs"/>
          <a:sym typeface="Calibri"/>
        </a:defRPr>
      </a:lvl7pPr>
      <a:lvl8pPr algn="ctr">
        <a:defRPr>
          <a:solidFill>
            <a:schemeClr val="tx1"/>
          </a:solidFill>
          <a:latin typeface="+mn-lt"/>
          <a:ea typeface="+mn-ea"/>
          <a:cs typeface="+mn-cs"/>
          <a:sym typeface="Calibri"/>
        </a:defRPr>
      </a:lvl8pPr>
      <a:lvl9pPr algn="ctr">
        <a:defRPr>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image1.png"/>
          <p:cNvPicPr/>
          <p:nvPr/>
        </p:nvPicPr>
        <p:blipFill>
          <a:blip r:embed="rId2">
            <a:extLst/>
          </a:blip>
          <a:stretch>
            <a:fillRect/>
          </a:stretch>
        </p:blipFill>
        <p:spPr>
          <a:xfrm>
            <a:off x="2852933" y="1259632"/>
            <a:ext cx="2855984" cy="2193633"/>
          </a:xfrm>
          <a:prstGeom prst="rect">
            <a:avLst/>
          </a:prstGeom>
          <a:ln w="12700">
            <a:miter lim="400000"/>
          </a:ln>
        </p:spPr>
      </p:pic>
      <p:grpSp>
        <p:nvGrpSpPr>
          <p:cNvPr id="54" name="Group 54"/>
          <p:cNvGrpSpPr/>
          <p:nvPr/>
        </p:nvGrpSpPr>
        <p:grpSpPr>
          <a:xfrm>
            <a:off x="953951" y="272094"/>
            <a:ext cx="5616630" cy="812801"/>
            <a:chOff x="0" y="0"/>
            <a:chExt cx="5616628" cy="812800"/>
          </a:xfrm>
        </p:grpSpPr>
        <p:sp>
          <p:nvSpPr>
            <p:cNvPr id="52" name="Shape 52"/>
            <p:cNvSpPr/>
            <p:nvPr/>
          </p:nvSpPr>
          <p:spPr>
            <a:xfrm>
              <a:off x="-1" y="82363"/>
              <a:ext cx="5616629" cy="648076"/>
            </a:xfrm>
            <a:prstGeom prst="rect">
              <a:avLst/>
            </a:prstGeom>
            <a:solidFill>
              <a:srgbClr val="A9A57C"/>
            </a:solidFill>
            <a:ln w="25400" cap="flat">
              <a:solidFill>
                <a:srgbClr val="7B785A"/>
              </a:solidFill>
              <a:prstDash val="solid"/>
              <a:bevel/>
            </a:ln>
            <a:effectLst/>
          </p:spPr>
          <p:txBody>
            <a:bodyPr wrap="square" lIns="0" tIns="0" rIns="0" bIns="0" numCol="1" anchor="ctr">
              <a:noAutofit/>
            </a:bodyPr>
            <a:lstStyle/>
            <a:p>
              <a:pPr lvl="0" algn="ctr">
                <a:defRPr sz="2800">
                  <a:solidFill>
                    <a:srgbClr val="FFFFFF"/>
                  </a:solidFill>
                  <a:latin typeface="Calibri"/>
                  <a:ea typeface="Calibri"/>
                  <a:cs typeface="Calibri"/>
                  <a:sym typeface="Calibri"/>
                </a:defRPr>
              </a:pPr>
            </a:p>
          </p:txBody>
        </p:sp>
        <p:sp>
          <p:nvSpPr>
            <p:cNvPr id="53" name="Shape 53"/>
            <p:cNvSpPr/>
            <p:nvPr/>
          </p:nvSpPr>
          <p:spPr>
            <a:xfrm>
              <a:off x="-1" y="0"/>
              <a:ext cx="5616629"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defRPr>
                  <a:solidFill>
                    <a:srgbClr val="000000"/>
                  </a:solidFill>
                </a:defRPr>
              </a:pPr>
              <a:r>
                <a:rPr b="1" i="1" sz="2800">
                  <a:solidFill>
                    <a:srgbClr val="FFFFFF"/>
                  </a:solidFill>
                  <a:latin typeface="Calibri"/>
                  <a:ea typeface="Calibri"/>
                  <a:cs typeface="Calibri"/>
                  <a:sym typeface="Calibri"/>
                </a:rPr>
                <a:t>Rhyncophorus ferrugineus</a:t>
              </a:r>
              <a:r>
                <a:rPr b="1" sz="2800">
                  <a:solidFill>
                    <a:srgbClr val="FFFFFF"/>
                  </a:solidFill>
                  <a:latin typeface="Calibri"/>
                  <a:ea typeface="Calibri"/>
                  <a:cs typeface="Calibri"/>
                  <a:sym typeface="Calibri"/>
                </a:rPr>
                <a:t> (Olivier) </a:t>
              </a:r>
            </a:p>
          </p:txBody>
        </p:sp>
      </p:grpSp>
      <p:sp>
        <p:nvSpPr>
          <p:cNvPr id="55" name="Shape 55"/>
          <p:cNvSpPr/>
          <p:nvPr/>
        </p:nvSpPr>
        <p:spPr>
          <a:xfrm flipH="1">
            <a:off x="441883" y="395535"/>
            <a:ext cx="3" cy="8640962"/>
          </a:xfrm>
          <a:prstGeom prst="line">
            <a:avLst/>
          </a:prstGeom>
          <a:ln>
            <a:solidFill>
              <a:srgbClr val="A6A278"/>
            </a:solidFill>
          </a:ln>
        </p:spPr>
        <p:txBody>
          <a:bodyPr lIns="0" tIns="0" rIns="0" bIns="0"/>
          <a:lstStyle/>
          <a:p>
            <a:pPr lvl="0" defTabSz="457200">
              <a:defRPr sz="1200">
                <a:solidFill>
                  <a:srgbClr val="000000"/>
                </a:solidFill>
                <a:latin typeface="+mn-lt"/>
                <a:ea typeface="+mn-ea"/>
                <a:cs typeface="+mn-cs"/>
                <a:sym typeface="Helvetica"/>
              </a:defRPr>
            </a:pPr>
          </a:p>
        </p:txBody>
      </p:sp>
      <p:grpSp>
        <p:nvGrpSpPr>
          <p:cNvPr id="58" name="Group 58"/>
          <p:cNvGrpSpPr/>
          <p:nvPr/>
        </p:nvGrpSpPr>
        <p:grpSpPr>
          <a:xfrm>
            <a:off x="261256" y="334731"/>
            <a:ext cx="692700" cy="687528"/>
            <a:chOff x="0" y="0"/>
            <a:chExt cx="692698" cy="687527"/>
          </a:xfrm>
        </p:grpSpPr>
        <p:sp>
          <p:nvSpPr>
            <p:cNvPr id="56" name="Shape 56"/>
            <p:cNvSpPr/>
            <p:nvPr/>
          </p:nvSpPr>
          <p:spPr>
            <a:xfrm>
              <a:off x="0" y="0"/>
              <a:ext cx="692700" cy="687528"/>
            </a:xfrm>
            <a:prstGeom prst="rect">
              <a:avLst/>
            </a:prstGeom>
            <a:solidFill>
              <a:srgbClr val="A9A57C"/>
            </a:solidFill>
            <a:ln w="25400" cap="flat">
              <a:solidFill>
                <a:srgbClr val="7B785A"/>
              </a:solidFill>
              <a:prstDash val="solid"/>
              <a:bevel/>
            </a:ln>
            <a:effectLst/>
          </p:spPr>
          <p:txBody>
            <a:bodyPr wrap="square" lIns="0" tIns="0" rIns="0" bIns="0" numCol="1" anchor="ctr">
              <a:noAutofit/>
            </a:bodyPr>
            <a:lstStyle/>
            <a:p>
              <a:pPr lvl="0" algn="ctr">
                <a:defRPr sz="1000">
                  <a:solidFill>
                    <a:srgbClr val="FFFFFF"/>
                  </a:solidFill>
                  <a:latin typeface="Calibri"/>
                  <a:ea typeface="Calibri"/>
                  <a:cs typeface="Calibri"/>
                  <a:sym typeface="Calibri"/>
                </a:defRPr>
              </a:pPr>
            </a:p>
          </p:txBody>
        </p:sp>
        <p:sp>
          <p:nvSpPr>
            <p:cNvPr id="57" name="Shape 57"/>
            <p:cNvSpPr/>
            <p:nvPr/>
          </p:nvSpPr>
          <p:spPr>
            <a:xfrm>
              <a:off x="0" y="273913"/>
              <a:ext cx="69270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000">
                  <a:solidFill>
                    <a:srgbClr val="FFFFFF"/>
                  </a:solidFill>
                  <a:latin typeface="Calibri"/>
                  <a:ea typeface="Calibri"/>
                  <a:cs typeface="Calibri"/>
                  <a:sym typeface="Calibri"/>
                </a:defRPr>
              </a:lvl1pPr>
            </a:lstStyle>
            <a:p>
              <a:pPr lvl="0">
                <a:defRPr b="0" sz="1800">
                  <a:solidFill>
                    <a:srgbClr val="000000"/>
                  </a:solidFill>
                </a:defRPr>
              </a:pPr>
              <a:r>
                <a:rPr b="1" sz="1000">
                  <a:solidFill>
                    <a:srgbClr val="FFFFFF"/>
                  </a:solidFill>
                </a:rPr>
                <a:t>Fiche n° 1</a:t>
              </a:r>
            </a:p>
          </p:txBody>
        </p:sp>
      </p:grpSp>
      <p:sp>
        <p:nvSpPr>
          <p:cNvPr id="59" name="Shape 59"/>
          <p:cNvSpPr/>
          <p:nvPr/>
        </p:nvSpPr>
        <p:spPr>
          <a:xfrm>
            <a:off x="453343" y="1115616"/>
            <a:ext cx="3429005" cy="2180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defRPr>
                <a:solidFill>
                  <a:srgbClr val="000000"/>
                </a:solidFill>
              </a:defRPr>
            </a:pPr>
            <a:r>
              <a:rPr sz="1200">
                <a:solidFill>
                  <a:srgbClr val="2F2B20"/>
                </a:solidFill>
                <a:latin typeface="Times New Roman Bold"/>
                <a:ea typeface="Times New Roman Bold"/>
                <a:cs typeface="Times New Roman Bold"/>
                <a:sym typeface="Times New Roman Bold"/>
              </a:rPr>
              <a:t>Nom Scientifique </a:t>
            </a:r>
            <a:endParaRPr b="1" sz="1200">
              <a:latin typeface="Calibri"/>
              <a:ea typeface="Calibri"/>
              <a:cs typeface="Calibri"/>
              <a:sym typeface="Calibri"/>
            </a:endParaRPr>
          </a:p>
          <a:p>
            <a:pPr lvl="0">
              <a:defRPr>
                <a:solidFill>
                  <a:srgbClr val="000000"/>
                </a:solidFill>
              </a:defRPr>
            </a:pPr>
            <a:r>
              <a:rPr sz="1200">
                <a:solidFill>
                  <a:srgbClr val="2F2B20"/>
                </a:solidFill>
                <a:latin typeface="Times New Roman"/>
                <a:ea typeface="Times New Roman"/>
                <a:cs typeface="Times New Roman"/>
                <a:sym typeface="Times New Roman"/>
              </a:rPr>
              <a:t> </a:t>
            </a:r>
            <a:r>
              <a:rPr i="1" sz="1200">
                <a:solidFill>
                  <a:srgbClr val="2F2B20"/>
                </a:solidFill>
                <a:latin typeface="Times New Roman"/>
                <a:ea typeface="Times New Roman"/>
                <a:cs typeface="Times New Roman"/>
                <a:sym typeface="Times New Roman"/>
              </a:rPr>
              <a:t>Rhyncophorus ferrugineus</a:t>
            </a:r>
            <a:r>
              <a:rPr sz="1200">
                <a:solidFill>
                  <a:srgbClr val="2F2B20"/>
                </a:solidFill>
                <a:latin typeface="Times New Roman"/>
                <a:ea typeface="Times New Roman"/>
                <a:cs typeface="Times New Roman"/>
                <a:sym typeface="Times New Roman"/>
              </a:rPr>
              <a:t> (Olivier).</a:t>
            </a:r>
            <a:endParaRPr>
              <a:latin typeface="Calibri"/>
              <a:ea typeface="Calibri"/>
              <a:cs typeface="Calibri"/>
              <a:sym typeface="Calibri"/>
            </a:endParaRPr>
          </a:p>
          <a:p>
            <a:pPr lvl="0">
              <a:defRPr>
                <a:solidFill>
                  <a:srgbClr val="000000"/>
                </a:solidFill>
              </a:defRPr>
            </a:pPr>
            <a:r>
              <a:rPr sz="1200">
                <a:solidFill>
                  <a:srgbClr val="2F2B20"/>
                </a:solidFill>
                <a:latin typeface="Times New Roman"/>
                <a:ea typeface="Times New Roman"/>
                <a:cs typeface="Times New Roman"/>
                <a:sym typeface="Times New Roman"/>
              </a:rPr>
              <a:t> </a:t>
            </a:r>
            <a:endParaRPr sz="1200">
              <a:latin typeface="Calibri"/>
              <a:ea typeface="Calibri"/>
              <a:cs typeface="Calibri"/>
              <a:sym typeface="Calibri"/>
            </a:endParaRPr>
          </a:p>
          <a:p>
            <a:pPr lvl="0">
              <a:defRPr>
                <a:solidFill>
                  <a:srgbClr val="000000"/>
                </a:solidFill>
              </a:defRPr>
            </a:pPr>
            <a:r>
              <a:rPr sz="1200">
                <a:solidFill>
                  <a:srgbClr val="2F2B20"/>
                </a:solidFill>
                <a:latin typeface="Times New Roman Bold"/>
                <a:ea typeface="Times New Roman Bold"/>
                <a:cs typeface="Times New Roman Bold"/>
                <a:sym typeface="Times New Roman Bold"/>
              </a:rPr>
              <a:t>Noms communs</a:t>
            </a:r>
            <a:r>
              <a:rPr sz="1200">
                <a:solidFill>
                  <a:srgbClr val="2F2B20"/>
                </a:solidFill>
                <a:latin typeface="Times New Roman"/>
                <a:ea typeface="Times New Roman"/>
                <a:cs typeface="Times New Roman"/>
                <a:sym typeface="Times New Roman"/>
              </a:rPr>
              <a:t> </a:t>
            </a:r>
            <a:endParaRPr sz="1200">
              <a:latin typeface="Calibri"/>
              <a:ea typeface="Calibri"/>
              <a:cs typeface="Calibri"/>
              <a:sym typeface="Calibri"/>
            </a:endParaRPr>
          </a:p>
          <a:p>
            <a:pPr lvl="0" algn="just">
              <a:defRPr>
                <a:solidFill>
                  <a:srgbClr val="000000"/>
                </a:solidFill>
              </a:defRPr>
            </a:pPr>
            <a:r>
              <a:rPr sz="1200">
                <a:solidFill>
                  <a:srgbClr val="2F2B20"/>
                </a:solidFill>
                <a:latin typeface="Times New Roman"/>
                <a:ea typeface="Times New Roman"/>
                <a:cs typeface="Times New Roman"/>
                <a:sym typeface="Times New Roman"/>
              </a:rPr>
              <a:t>Red palm Weevil, Asiatic palm Weevil, picudo rojo,, coconut Weevil, red stripe weevil, charançon rouge du palmier, picudos de la palma.</a:t>
            </a:r>
            <a:endParaRPr>
              <a:latin typeface="Calibri"/>
              <a:ea typeface="Calibri"/>
              <a:cs typeface="Calibri"/>
              <a:sym typeface="Calibri"/>
            </a:endParaRPr>
          </a:p>
          <a:p>
            <a:pPr lvl="0" algn="just">
              <a:defRPr>
                <a:solidFill>
                  <a:srgbClr val="000000"/>
                </a:solidFill>
              </a:defRPr>
            </a:pPr>
            <a:r>
              <a:rPr sz="1200">
                <a:solidFill>
                  <a:srgbClr val="2F2B20"/>
                </a:solidFill>
                <a:latin typeface="Times New Roman"/>
                <a:ea typeface="Times New Roman"/>
                <a:cs typeface="Times New Roman"/>
                <a:sym typeface="Times New Roman"/>
              </a:rPr>
              <a:t> </a:t>
            </a:r>
            <a:endParaRPr sz="1200">
              <a:latin typeface="Calibri"/>
              <a:ea typeface="Calibri"/>
              <a:cs typeface="Calibri"/>
              <a:sym typeface="Calibri"/>
            </a:endParaRPr>
          </a:p>
          <a:p>
            <a:pPr lvl="0">
              <a:defRPr>
                <a:solidFill>
                  <a:srgbClr val="000000"/>
                </a:solidFill>
              </a:defRPr>
            </a:pPr>
            <a:r>
              <a:rPr sz="1200">
                <a:solidFill>
                  <a:srgbClr val="2F2B20"/>
                </a:solidFill>
                <a:latin typeface="Times New Roman Bold"/>
                <a:ea typeface="Times New Roman Bold"/>
                <a:cs typeface="Times New Roman Bold"/>
                <a:sym typeface="Times New Roman Bold"/>
              </a:rPr>
              <a:t>Taxonomies</a:t>
            </a:r>
            <a:endParaRPr b="1" sz="1200">
              <a:latin typeface="Calibri"/>
              <a:ea typeface="Calibri"/>
              <a:cs typeface="Calibri"/>
              <a:sym typeface="Calibri"/>
            </a:endParaRPr>
          </a:p>
          <a:p>
            <a:pPr lvl="0">
              <a:defRPr>
                <a:solidFill>
                  <a:srgbClr val="000000"/>
                </a:solidFill>
              </a:defRPr>
            </a:pPr>
            <a:r>
              <a:rPr sz="1200">
                <a:solidFill>
                  <a:srgbClr val="2F2B20"/>
                </a:solidFill>
                <a:latin typeface="Times New Roman"/>
                <a:ea typeface="Times New Roman"/>
                <a:cs typeface="Times New Roman"/>
                <a:sym typeface="Times New Roman"/>
              </a:rPr>
              <a:t>Classe : Insectes, Ordre : Coléoptére,</a:t>
            </a:r>
            <a:endParaRPr>
              <a:latin typeface="Calibri"/>
              <a:ea typeface="Calibri"/>
              <a:cs typeface="Calibri"/>
              <a:sym typeface="Calibri"/>
            </a:endParaRPr>
          </a:p>
          <a:p>
            <a:pPr lvl="0">
              <a:defRPr>
                <a:solidFill>
                  <a:srgbClr val="000000"/>
                </a:solidFill>
              </a:defRPr>
            </a:pPr>
            <a:r>
              <a:rPr sz="1200">
                <a:solidFill>
                  <a:srgbClr val="2F2B20"/>
                </a:solidFill>
                <a:latin typeface="Times New Roman"/>
                <a:ea typeface="Times New Roman"/>
                <a:cs typeface="Times New Roman"/>
                <a:sym typeface="Times New Roman"/>
              </a:rPr>
              <a:t>Famille : Curculionidés</a:t>
            </a:r>
          </a:p>
        </p:txBody>
      </p:sp>
      <p:sp>
        <p:nvSpPr>
          <p:cNvPr id="60" name="Shape 60"/>
          <p:cNvSpPr/>
          <p:nvPr/>
        </p:nvSpPr>
        <p:spPr>
          <a:xfrm>
            <a:off x="453343" y="3264053"/>
            <a:ext cx="5669257" cy="43859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defRPr>
                <a:solidFill>
                  <a:srgbClr val="000000"/>
                </a:solidFill>
              </a:defRPr>
            </a:pPr>
            <a:r>
              <a:rPr sz="1600">
                <a:solidFill>
                  <a:srgbClr val="2F2B20"/>
                </a:solidFill>
                <a:latin typeface="Times New Roman"/>
                <a:ea typeface="Times New Roman"/>
                <a:cs typeface="Times New Roman"/>
                <a:sym typeface="Times New Roman"/>
              </a:rPr>
              <a:t>1. </a:t>
            </a:r>
            <a:r>
              <a:rPr sz="1600">
                <a:solidFill>
                  <a:srgbClr val="2F2B20"/>
                </a:solidFill>
                <a:latin typeface="Times New Roman Bold"/>
                <a:ea typeface="Times New Roman Bold"/>
                <a:cs typeface="Times New Roman Bold"/>
                <a:sym typeface="Times New Roman Bold"/>
              </a:rPr>
              <a:t>Systématique</a:t>
            </a:r>
            <a:endParaRPr b="1" sz="1600">
              <a:latin typeface="Calibri"/>
              <a:ea typeface="Calibri"/>
              <a:cs typeface="Calibri"/>
              <a:sym typeface="Calibri"/>
            </a:endParaRPr>
          </a:p>
          <a:p>
            <a:pPr lvl="0" algn="just">
              <a:defRPr>
                <a:solidFill>
                  <a:srgbClr val="000000"/>
                </a:solidFill>
              </a:defRPr>
            </a:pPr>
            <a:r>
              <a:rPr sz="1200">
                <a:solidFill>
                  <a:srgbClr val="2F2B20"/>
                </a:solidFill>
                <a:latin typeface="Times New Roman Bold"/>
                <a:ea typeface="Times New Roman Bold"/>
                <a:cs typeface="Times New Roman Bold"/>
                <a:sym typeface="Times New Roman Bold"/>
              </a:rPr>
              <a:t> </a:t>
            </a:r>
            <a:endParaRPr>
              <a:latin typeface="Calibri"/>
              <a:ea typeface="Calibri"/>
              <a:cs typeface="Calibri"/>
              <a:sym typeface="Calibri"/>
            </a:endParaRPr>
          </a:p>
          <a:p>
            <a:pPr lvl="0" algn="just">
              <a:defRPr>
                <a:solidFill>
                  <a:srgbClr val="000000"/>
                </a:solidFill>
              </a:defRPr>
            </a:pPr>
            <a:r>
              <a:rPr sz="1200">
                <a:solidFill>
                  <a:srgbClr val="2F2B20"/>
                </a:solidFill>
                <a:latin typeface="Times New Roman"/>
                <a:ea typeface="Times New Roman"/>
                <a:cs typeface="Times New Roman"/>
                <a:sym typeface="Times New Roman"/>
              </a:rPr>
              <a:t>Le charançon rouge des palmiers, </a:t>
            </a:r>
            <a:r>
              <a:rPr i="1" sz="1200">
                <a:solidFill>
                  <a:srgbClr val="2F2B20"/>
                </a:solidFill>
                <a:latin typeface="Times New Roman"/>
                <a:ea typeface="Times New Roman"/>
                <a:cs typeface="Times New Roman"/>
                <a:sym typeface="Times New Roman"/>
              </a:rPr>
              <a:t>Rhynchophorus ferrugineus </a:t>
            </a:r>
            <a:r>
              <a:rPr sz="1200">
                <a:solidFill>
                  <a:srgbClr val="2F2B20"/>
                </a:solidFill>
                <a:latin typeface="Times New Roman"/>
                <a:ea typeface="Times New Roman"/>
                <a:cs typeface="Times New Roman"/>
                <a:sym typeface="Times New Roman"/>
              </a:rPr>
              <a:t>(Olivier) 1790, est l’une des 10 espèces de coléoptère (Insecta, Coleoptera, Curculionidae) du genre </a:t>
            </a:r>
            <a:r>
              <a:rPr i="1" sz="1200">
                <a:solidFill>
                  <a:srgbClr val="2F2B20"/>
                </a:solidFill>
                <a:latin typeface="Times New Roman"/>
                <a:ea typeface="Times New Roman"/>
                <a:cs typeface="Times New Roman"/>
                <a:sym typeface="Times New Roman"/>
              </a:rPr>
              <a:t>Rhynchophorus </a:t>
            </a:r>
            <a:r>
              <a:rPr sz="1200">
                <a:solidFill>
                  <a:srgbClr val="2F2B20"/>
                </a:solidFill>
                <a:latin typeface="Times New Roman"/>
                <a:ea typeface="Times New Roman"/>
                <a:cs typeface="Times New Roman"/>
                <a:sym typeface="Times New Roman"/>
              </a:rPr>
              <a:t>Herbst appartenant, à la sous-famille des Rhynchophorinae. </a:t>
            </a:r>
            <a:endParaRPr>
              <a:latin typeface="Calibri"/>
              <a:ea typeface="Calibri"/>
              <a:cs typeface="Calibri"/>
              <a:sym typeface="Calibri"/>
            </a:endParaRPr>
          </a:p>
          <a:p>
            <a:pPr lvl="0" algn="just">
              <a:defRPr>
                <a:solidFill>
                  <a:srgbClr val="000000"/>
                </a:solidFill>
              </a:defRPr>
            </a:pPr>
            <a:r>
              <a:rPr sz="1200">
                <a:solidFill>
                  <a:srgbClr val="2F2B20"/>
                </a:solidFill>
                <a:latin typeface="Times New Roman"/>
                <a:ea typeface="Times New Roman"/>
                <a:cs typeface="Times New Roman"/>
                <a:sym typeface="Times New Roman"/>
              </a:rPr>
              <a:t> </a:t>
            </a:r>
            <a:endParaRPr>
              <a:latin typeface="Calibri"/>
              <a:ea typeface="Calibri"/>
              <a:cs typeface="Calibri"/>
              <a:sym typeface="Calibri"/>
            </a:endParaRPr>
          </a:p>
          <a:p>
            <a:pPr lvl="0">
              <a:defRPr>
                <a:solidFill>
                  <a:srgbClr val="000000"/>
                </a:solidFill>
              </a:defRPr>
            </a:pPr>
            <a:r>
              <a:rPr sz="1200">
                <a:solidFill>
                  <a:srgbClr val="2F2B20"/>
                </a:solidFill>
                <a:latin typeface="Times New Roman"/>
                <a:ea typeface="Times New Roman"/>
                <a:cs typeface="Times New Roman"/>
                <a:sym typeface="Times New Roman"/>
              </a:rPr>
              <a:t> </a:t>
            </a:r>
            <a:r>
              <a:rPr sz="1600">
                <a:solidFill>
                  <a:srgbClr val="2F2B20"/>
                </a:solidFill>
                <a:latin typeface="Times New Roman"/>
                <a:ea typeface="Times New Roman"/>
                <a:cs typeface="Times New Roman"/>
                <a:sym typeface="Times New Roman"/>
              </a:rPr>
              <a:t>2. </a:t>
            </a:r>
            <a:r>
              <a:rPr sz="1600">
                <a:solidFill>
                  <a:srgbClr val="2F2B20"/>
                </a:solidFill>
                <a:latin typeface="Times New Roman Bold"/>
                <a:ea typeface="Times New Roman Bold"/>
                <a:cs typeface="Times New Roman Bold"/>
                <a:sym typeface="Times New Roman Bold"/>
              </a:rPr>
              <a:t>Répartition</a:t>
            </a:r>
            <a:endParaRPr b="1" sz="1600">
              <a:latin typeface="Calibri"/>
              <a:ea typeface="Calibri"/>
              <a:cs typeface="Calibri"/>
              <a:sym typeface="Calibri"/>
            </a:endParaRPr>
          </a:p>
          <a:p>
            <a:pPr lvl="0">
              <a:defRPr>
                <a:solidFill>
                  <a:srgbClr val="000000"/>
                </a:solidFill>
              </a:defRPr>
            </a:pPr>
            <a:r>
              <a:rPr sz="1200">
                <a:solidFill>
                  <a:srgbClr val="2F2B20"/>
                </a:solidFill>
                <a:latin typeface="Times New Roman"/>
                <a:ea typeface="Times New Roman"/>
                <a:cs typeface="Times New Roman"/>
                <a:sym typeface="Times New Roman"/>
              </a:rPr>
              <a:t> </a:t>
            </a:r>
            <a:endParaRPr sz="1200">
              <a:latin typeface="Calibri"/>
              <a:ea typeface="Calibri"/>
              <a:cs typeface="Calibri"/>
              <a:sym typeface="Calibri"/>
            </a:endParaRPr>
          </a:p>
          <a:p>
            <a:pPr lvl="0" algn="just">
              <a:defRPr>
                <a:solidFill>
                  <a:srgbClr val="000000"/>
                </a:solidFill>
              </a:defRPr>
            </a:pPr>
            <a:r>
              <a:rPr sz="1200">
                <a:solidFill>
                  <a:srgbClr val="2F2B20"/>
                </a:solidFill>
                <a:latin typeface="Times New Roman"/>
                <a:ea typeface="Times New Roman"/>
                <a:cs typeface="Times New Roman"/>
                <a:sym typeface="Times New Roman"/>
              </a:rPr>
              <a:t>Le charançon rouge (</a:t>
            </a:r>
            <a:r>
              <a:rPr i="1" sz="1200">
                <a:solidFill>
                  <a:srgbClr val="2F2B20"/>
                </a:solidFill>
                <a:latin typeface="Times New Roman"/>
                <a:ea typeface="Times New Roman"/>
                <a:cs typeface="Times New Roman"/>
                <a:sym typeface="Times New Roman"/>
              </a:rPr>
              <a:t>Rhynchophorus ferrugineus)</a:t>
            </a:r>
            <a:r>
              <a:rPr sz="1200">
                <a:solidFill>
                  <a:srgbClr val="2F2B20"/>
                </a:solidFill>
                <a:latin typeface="Times New Roman"/>
                <a:ea typeface="Times New Roman"/>
                <a:cs typeface="Times New Roman"/>
                <a:sym typeface="Times New Roman"/>
              </a:rPr>
              <a:t>, est le plus grand fléau des palmiers dans le monde. Il est largement répartit sur tous les continents (Océanie, Asie, Afrique, Europe ( Espagne, France, Italie) et aux Caraïbes (Aruba et Curaçao, 2008) ; ainsi qu’aux Etats- Unis (Californie, 2010)) et attaque 19 espèces de palmiers dans 15 genres différents, mais aussi différentes espèces de bananiers. Dans le bassin méditerranéen, ainsi que sur la Riviera italienne </a:t>
            </a:r>
            <a:r>
              <a:rPr i="1" sz="1200">
                <a:solidFill>
                  <a:srgbClr val="2F2B20"/>
                </a:solidFill>
                <a:latin typeface="Times New Roman"/>
                <a:ea typeface="Times New Roman"/>
                <a:cs typeface="Times New Roman"/>
                <a:sym typeface="Times New Roman"/>
              </a:rPr>
              <a:t>R. ferrugineus</a:t>
            </a:r>
            <a:r>
              <a:rPr sz="1200">
                <a:solidFill>
                  <a:srgbClr val="2F2B20"/>
                </a:solidFill>
                <a:latin typeface="Times New Roman"/>
                <a:ea typeface="Times New Roman"/>
                <a:cs typeface="Times New Roman"/>
                <a:sym typeface="Times New Roman"/>
              </a:rPr>
              <a:t> est devenu le principal ravageur des palmiers, principalement dans le genre </a:t>
            </a:r>
            <a:r>
              <a:rPr i="1" sz="1200">
                <a:solidFill>
                  <a:srgbClr val="2F2B20"/>
                </a:solidFill>
                <a:latin typeface="Times New Roman"/>
                <a:ea typeface="Times New Roman"/>
                <a:cs typeface="Times New Roman"/>
                <a:sym typeface="Times New Roman"/>
              </a:rPr>
              <a:t>Phoenix</a:t>
            </a:r>
            <a:r>
              <a:rPr sz="1200">
                <a:solidFill>
                  <a:srgbClr val="2F2B20"/>
                </a:solidFill>
                <a:latin typeface="Times New Roman"/>
                <a:ea typeface="Times New Roman"/>
                <a:cs typeface="Times New Roman"/>
                <a:sym typeface="Times New Roman"/>
              </a:rPr>
              <a:t> sur l’espèce </a:t>
            </a:r>
            <a:r>
              <a:rPr i="1" sz="1200">
                <a:solidFill>
                  <a:srgbClr val="2F2B20"/>
                </a:solidFill>
                <a:latin typeface="Times New Roman"/>
                <a:ea typeface="Times New Roman"/>
                <a:cs typeface="Times New Roman"/>
                <a:sym typeface="Times New Roman"/>
              </a:rPr>
              <a:t>canariensis</a:t>
            </a:r>
            <a:r>
              <a:rPr sz="1200">
                <a:solidFill>
                  <a:srgbClr val="2F2B20"/>
                </a:solidFill>
                <a:latin typeface="Times New Roman"/>
                <a:ea typeface="Times New Roman"/>
                <a:cs typeface="Times New Roman"/>
                <a:sym typeface="Times New Roman"/>
              </a:rPr>
              <a:t>. </a:t>
            </a:r>
            <a:r>
              <a:rPr i="1" sz="1200">
                <a:solidFill>
                  <a:srgbClr val="2F2B20"/>
                </a:solidFill>
                <a:latin typeface="Times New Roman"/>
                <a:ea typeface="Times New Roman"/>
                <a:cs typeface="Times New Roman"/>
                <a:sym typeface="Times New Roman"/>
              </a:rPr>
              <a:t>R. ferrugineus </a:t>
            </a:r>
            <a:r>
              <a:rPr sz="1200">
                <a:solidFill>
                  <a:srgbClr val="2F2B20"/>
                </a:solidFill>
                <a:latin typeface="Times New Roman"/>
                <a:ea typeface="Times New Roman"/>
                <a:cs typeface="Times New Roman"/>
                <a:sym typeface="Times New Roman"/>
              </a:rPr>
              <a:t>est une espèce</a:t>
            </a:r>
            <a:r>
              <a:rPr i="1" sz="1200">
                <a:solidFill>
                  <a:srgbClr val="2F2B20"/>
                </a:solidFill>
                <a:latin typeface="Times New Roman"/>
                <a:ea typeface="Times New Roman"/>
                <a:cs typeface="Times New Roman"/>
                <a:sym typeface="Times New Roman"/>
              </a:rPr>
              <a:t> </a:t>
            </a:r>
            <a:r>
              <a:rPr sz="1200">
                <a:solidFill>
                  <a:srgbClr val="2F2B20"/>
                </a:solidFill>
                <a:latin typeface="Times New Roman"/>
                <a:ea typeface="Times New Roman"/>
                <a:cs typeface="Times New Roman"/>
                <a:sym typeface="Times New Roman"/>
              </a:rPr>
              <a:t>très dynamique dans son </a:t>
            </a:r>
            <a:r>
              <a:rPr sz="1200" u="sng">
                <a:solidFill>
                  <a:srgbClr val="2F2B20"/>
                </a:solidFill>
                <a:latin typeface="Times New Roman"/>
                <a:ea typeface="Times New Roman"/>
                <a:cs typeface="Times New Roman"/>
                <a:sym typeface="Times New Roman"/>
              </a:rPr>
              <a:t>aire </a:t>
            </a:r>
            <a:r>
              <a:rPr sz="1200">
                <a:solidFill>
                  <a:srgbClr val="2F2B20"/>
                </a:solidFill>
                <a:latin typeface="Times New Roman"/>
                <a:ea typeface="Times New Roman"/>
                <a:cs typeface="Times New Roman"/>
                <a:sym typeface="Times New Roman"/>
              </a:rPr>
              <a:t>d’invasion du fait de sa fécondité, de son mode de vie confinée qui le </a:t>
            </a:r>
            <a:r>
              <a:rPr sz="1200" u="sng">
                <a:solidFill>
                  <a:srgbClr val="2F2B20"/>
                </a:solidFill>
                <a:latin typeface="Times New Roman"/>
                <a:ea typeface="Times New Roman"/>
                <a:cs typeface="Times New Roman"/>
                <a:sym typeface="Times New Roman"/>
              </a:rPr>
              <a:t>protègent</a:t>
            </a:r>
            <a:r>
              <a:rPr sz="1200">
                <a:solidFill>
                  <a:srgbClr val="2F2B20"/>
                </a:solidFill>
                <a:latin typeface="Times New Roman"/>
                <a:ea typeface="Times New Roman"/>
                <a:cs typeface="Times New Roman"/>
                <a:sym typeface="Times New Roman"/>
              </a:rPr>
              <a:t> contre les ennemis naturels et ces capacités d’adaptation au climat et aux palmiers locaux. Sa dissémination en 20 ans à grande échelle sur l’essentiel du pourtour méditerranéen et sur la côte d’azur est d’origine purement anthropique lié au transport de matériel contaminé.</a:t>
            </a:r>
            <a:endParaRPr>
              <a:latin typeface="Calibri"/>
              <a:ea typeface="Calibri"/>
              <a:cs typeface="Calibri"/>
              <a:sym typeface="Calibri"/>
            </a:endParaRPr>
          </a:p>
          <a:p>
            <a:pPr lvl="0" algn="just">
              <a:defRPr>
                <a:solidFill>
                  <a:srgbClr val="000000"/>
                </a:solidFill>
              </a:defRPr>
            </a:pPr>
            <a:endParaRPr sz="800">
              <a:latin typeface="Calibri"/>
              <a:ea typeface="Calibri"/>
              <a:cs typeface="Calibri"/>
              <a:sym typeface="Calibri"/>
            </a:endParaRPr>
          </a:p>
          <a:p>
            <a:pPr lvl="0">
              <a:defRPr>
                <a:solidFill>
                  <a:srgbClr val="000000"/>
                </a:solidFill>
              </a:defRPr>
            </a:pPr>
            <a:r>
              <a:rPr sz="2000">
                <a:solidFill>
                  <a:srgbClr val="2F2B20"/>
                </a:solidFill>
                <a:latin typeface="Times New Roman"/>
                <a:ea typeface="Times New Roman"/>
                <a:cs typeface="Times New Roman"/>
                <a:sym typeface="Times New Roman"/>
              </a:rPr>
              <a:t> </a:t>
            </a:r>
            <a:r>
              <a:rPr sz="1600">
                <a:solidFill>
                  <a:srgbClr val="2F2B20"/>
                </a:solidFill>
                <a:latin typeface="Times New Roman"/>
                <a:ea typeface="Times New Roman"/>
                <a:cs typeface="Times New Roman"/>
                <a:sym typeface="Times New Roman"/>
              </a:rPr>
              <a:t>3. </a:t>
            </a:r>
            <a:r>
              <a:rPr sz="1600">
                <a:solidFill>
                  <a:srgbClr val="2F2B20"/>
                </a:solidFill>
                <a:latin typeface="Times New Roman Bold"/>
                <a:ea typeface="Times New Roman Bold"/>
                <a:cs typeface="Times New Roman Bold"/>
                <a:sym typeface="Times New Roman Bold"/>
              </a:rPr>
              <a:t>Morphologie</a:t>
            </a:r>
          </a:p>
        </p:txBody>
      </p:sp>
      <p:sp>
        <p:nvSpPr>
          <p:cNvPr id="61" name="Shape 61"/>
          <p:cNvSpPr/>
          <p:nvPr/>
        </p:nvSpPr>
        <p:spPr>
          <a:xfrm>
            <a:off x="4951869" y="3360928"/>
            <a:ext cx="1170728" cy="164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600">
                <a:latin typeface="Times New Roman"/>
                <a:ea typeface="Times New Roman"/>
                <a:cs typeface="Times New Roman"/>
                <a:sym typeface="Times New Roman"/>
              </a:defRPr>
            </a:lvl1pPr>
          </a:lstStyle>
          <a:p>
            <a:pPr lvl="0">
              <a:defRPr sz="1800">
                <a:solidFill>
                  <a:srgbClr val="000000"/>
                </a:solidFill>
              </a:defRPr>
            </a:pPr>
            <a:r>
              <a:rPr sz="600">
                <a:solidFill>
                  <a:srgbClr val="2F2B20"/>
                </a:solidFill>
              </a:rPr>
              <a:t>(Illustration de Mafalda Pavia)</a:t>
            </a:r>
          </a:p>
        </p:txBody>
      </p:sp>
      <p:grpSp>
        <p:nvGrpSpPr>
          <p:cNvPr id="64" name="Group 64"/>
          <p:cNvGrpSpPr/>
          <p:nvPr/>
        </p:nvGrpSpPr>
        <p:grpSpPr>
          <a:xfrm>
            <a:off x="6381324" y="7596333"/>
            <a:ext cx="412631" cy="370661"/>
            <a:chOff x="0" y="-1"/>
            <a:chExt cx="412629" cy="370660"/>
          </a:xfrm>
        </p:grpSpPr>
        <p:sp>
          <p:nvSpPr>
            <p:cNvPr id="62" name="Shape 62"/>
            <p:cNvSpPr/>
            <p:nvPr/>
          </p:nvSpPr>
          <p:spPr>
            <a:xfrm>
              <a:off x="-2" y="-2"/>
              <a:ext cx="412632" cy="3706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83" y="21600"/>
                  </a:moveTo>
                  <a:cubicBezTo>
                    <a:pt x="1559" y="21600"/>
                    <a:pt x="0" y="19864"/>
                    <a:pt x="0" y="17723"/>
                  </a:cubicBezTo>
                  <a:lnTo>
                    <a:pt x="0" y="3877"/>
                  </a:lnTo>
                  <a:cubicBezTo>
                    <a:pt x="0" y="1736"/>
                    <a:pt x="1559" y="0"/>
                    <a:pt x="3483" y="0"/>
                  </a:cubicBezTo>
                  <a:moveTo>
                    <a:pt x="18117" y="0"/>
                  </a:moveTo>
                  <a:cubicBezTo>
                    <a:pt x="20041" y="0"/>
                    <a:pt x="21600" y="1736"/>
                    <a:pt x="21600" y="3877"/>
                  </a:cubicBezTo>
                  <a:lnTo>
                    <a:pt x="21600" y="17723"/>
                  </a:lnTo>
                  <a:cubicBezTo>
                    <a:pt x="21600" y="19864"/>
                    <a:pt x="20041" y="21600"/>
                    <a:pt x="18117" y="21600"/>
                  </a:cubicBezTo>
                </a:path>
              </a:pathLst>
            </a:custGeom>
            <a:noFill/>
            <a:ln w="19050" cap="flat">
              <a:solidFill>
                <a:srgbClr val="FFFFFF"/>
              </a:solidFill>
              <a:prstDash val="solid"/>
              <a:bevel/>
            </a:ln>
            <a:effectLst/>
          </p:spPr>
          <p:txBody>
            <a:bodyPr wrap="square" lIns="0" tIns="0" rIns="0" bIns="0" numCol="1" anchor="ctr">
              <a:noAutofit/>
            </a:bodyPr>
            <a:lstStyle/>
            <a:p>
              <a:pPr lvl="0" algn="ctr">
                <a:defRPr>
                  <a:latin typeface="Calibri"/>
                  <a:ea typeface="Calibri"/>
                  <a:cs typeface="Calibri"/>
                  <a:sym typeface="Calibri"/>
                </a:defRPr>
              </a:pPr>
            </a:p>
          </p:txBody>
        </p:sp>
        <p:sp>
          <p:nvSpPr>
            <p:cNvPr id="63" name="Shape 63"/>
            <p:cNvSpPr/>
            <p:nvPr/>
          </p:nvSpPr>
          <p:spPr>
            <a:xfrm>
              <a:off x="19486" y="51977"/>
              <a:ext cx="373657"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latin typeface="Calibri"/>
                  <a:ea typeface="Calibri"/>
                  <a:cs typeface="Calibri"/>
                  <a:sym typeface="Calibri"/>
                </a:defRPr>
              </a:lvl1pPr>
            </a:lstStyle>
            <a:p>
              <a:pPr lvl="0">
                <a:defRPr>
                  <a:solidFill>
                    <a:srgbClr val="000000"/>
                  </a:solidFill>
                </a:defRPr>
              </a:pPr>
              <a:r>
                <a:rPr>
                  <a:solidFill>
                    <a:srgbClr val="2F2B20"/>
                  </a:solidFill>
                </a:rPr>
                <a:t>1</a:t>
              </a:r>
            </a:p>
          </p:txBody>
        </p:sp>
      </p:grpSp>
      <p:sp>
        <p:nvSpPr>
          <p:cNvPr id="65" name="Shape 65"/>
          <p:cNvSpPr/>
          <p:nvPr/>
        </p:nvSpPr>
        <p:spPr>
          <a:xfrm>
            <a:off x="2083805" y="7549284"/>
            <a:ext cx="2365618" cy="2870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1400" u="sng">
                <a:latin typeface="Times New Roman Bold"/>
                <a:ea typeface="Times New Roman Bold"/>
                <a:cs typeface="Times New Roman Bold"/>
                <a:sym typeface="Times New Roman Bold"/>
              </a:defRPr>
            </a:lvl1pPr>
          </a:lstStyle>
          <a:p>
            <a:pPr lvl="0">
              <a:defRPr sz="1800" u="none">
                <a:solidFill>
                  <a:srgbClr val="000000"/>
                </a:solidFill>
              </a:defRPr>
            </a:pPr>
            <a:r>
              <a:rPr sz="1400" u="sng">
                <a:solidFill>
                  <a:srgbClr val="2F2B20"/>
                </a:solidFill>
              </a:rPr>
              <a:t>Distinctions mâles et femelles </a:t>
            </a:r>
          </a:p>
        </p:txBody>
      </p:sp>
      <p:sp>
        <p:nvSpPr>
          <p:cNvPr id="66" name="Shape 66"/>
          <p:cNvSpPr/>
          <p:nvPr/>
        </p:nvSpPr>
        <p:spPr>
          <a:xfrm>
            <a:off x="410637" y="7898717"/>
            <a:ext cx="5826675" cy="1037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200">
                <a:solidFill>
                  <a:srgbClr val="2F2B20"/>
                </a:solidFill>
                <a:latin typeface="Times New Roman"/>
                <a:ea typeface="Times New Roman"/>
                <a:cs typeface="Times New Roman"/>
                <a:sym typeface="Times New Roman"/>
              </a:rPr>
              <a:t>La distinction entre un mâle et une femelle </a:t>
            </a:r>
            <a:r>
              <a:rPr i="1" sz="1200">
                <a:solidFill>
                  <a:srgbClr val="2F2B20"/>
                </a:solidFill>
                <a:latin typeface="Times New Roman"/>
                <a:ea typeface="Times New Roman"/>
                <a:cs typeface="Times New Roman"/>
                <a:sym typeface="Times New Roman"/>
              </a:rPr>
              <a:t>Rhyncophorus ferrugineus </a:t>
            </a:r>
            <a:r>
              <a:rPr sz="1200">
                <a:solidFill>
                  <a:srgbClr val="2F2B20"/>
                </a:solidFill>
                <a:latin typeface="Times New Roman"/>
                <a:ea typeface="Times New Roman"/>
                <a:cs typeface="Times New Roman"/>
                <a:sym typeface="Times New Roman"/>
              </a:rPr>
              <a:t>est possible, bien qu’infime. Néanmoins le dimorphisme sexuel existe. Le mâle possède  un rostre plus court et  moins cylindrique que chez la femelle , surmonté sur la partie distale (supérieure) d’une rangée de soies drues. Des soies très développées sont aussi présentes sur les pattes avant du mâle.</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0" name="Group 70"/>
          <p:cNvGrpSpPr/>
          <p:nvPr/>
        </p:nvGrpSpPr>
        <p:grpSpPr>
          <a:xfrm>
            <a:off x="6381323" y="7596333"/>
            <a:ext cx="412633" cy="370661"/>
            <a:chOff x="0" y="0"/>
            <a:chExt cx="412631" cy="370660"/>
          </a:xfrm>
        </p:grpSpPr>
        <p:sp>
          <p:nvSpPr>
            <p:cNvPr id="68" name="Shape 68"/>
            <p:cNvSpPr/>
            <p:nvPr/>
          </p:nvSpPr>
          <p:spPr>
            <a:xfrm>
              <a:off x="-1" y="-1"/>
              <a:ext cx="412632" cy="3706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83" y="21600"/>
                  </a:moveTo>
                  <a:cubicBezTo>
                    <a:pt x="1559" y="21600"/>
                    <a:pt x="0" y="19864"/>
                    <a:pt x="0" y="17723"/>
                  </a:cubicBezTo>
                  <a:lnTo>
                    <a:pt x="0" y="3877"/>
                  </a:lnTo>
                  <a:cubicBezTo>
                    <a:pt x="0" y="1736"/>
                    <a:pt x="1559" y="0"/>
                    <a:pt x="3483" y="0"/>
                  </a:cubicBezTo>
                  <a:moveTo>
                    <a:pt x="18117" y="0"/>
                  </a:moveTo>
                  <a:cubicBezTo>
                    <a:pt x="20041" y="0"/>
                    <a:pt x="21600" y="1736"/>
                    <a:pt x="21600" y="3877"/>
                  </a:cubicBezTo>
                  <a:lnTo>
                    <a:pt x="21600" y="17723"/>
                  </a:lnTo>
                  <a:cubicBezTo>
                    <a:pt x="21600" y="19864"/>
                    <a:pt x="20041" y="21600"/>
                    <a:pt x="18117" y="21600"/>
                  </a:cubicBezTo>
                </a:path>
              </a:pathLst>
            </a:custGeom>
            <a:noFill/>
            <a:ln w="19050" cap="flat">
              <a:solidFill>
                <a:srgbClr val="FFFFFF"/>
              </a:solidFill>
              <a:prstDash val="solid"/>
              <a:bevel/>
            </a:ln>
            <a:effectLst/>
          </p:spPr>
          <p:txBody>
            <a:bodyPr wrap="square" lIns="0" tIns="0" rIns="0" bIns="0" numCol="1" anchor="ctr">
              <a:noAutofit/>
            </a:bodyPr>
            <a:lstStyle/>
            <a:p>
              <a:pPr lvl="0" algn="ctr">
                <a:defRPr>
                  <a:latin typeface="Calibri"/>
                  <a:ea typeface="Calibri"/>
                  <a:cs typeface="Calibri"/>
                  <a:sym typeface="Calibri"/>
                </a:defRPr>
              </a:pPr>
            </a:p>
          </p:txBody>
        </p:sp>
        <p:sp>
          <p:nvSpPr>
            <p:cNvPr id="69" name="Shape 69"/>
            <p:cNvSpPr/>
            <p:nvPr/>
          </p:nvSpPr>
          <p:spPr>
            <a:xfrm>
              <a:off x="19486" y="51979"/>
              <a:ext cx="373658"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latin typeface="Calibri"/>
                  <a:ea typeface="Calibri"/>
                  <a:cs typeface="Calibri"/>
                  <a:sym typeface="Calibri"/>
                </a:defRPr>
              </a:lvl1pPr>
            </a:lstStyle>
            <a:p>
              <a:pPr lvl="0">
                <a:defRPr>
                  <a:solidFill>
                    <a:srgbClr val="000000"/>
                  </a:solidFill>
                </a:defRPr>
              </a:pPr>
              <a:r>
                <a:rPr>
                  <a:solidFill>
                    <a:srgbClr val="2F2B20"/>
                  </a:solidFill>
                </a:rPr>
                <a:t>2</a:t>
              </a:r>
            </a:p>
          </p:txBody>
        </p:sp>
      </p:grpSp>
      <p:sp>
        <p:nvSpPr>
          <p:cNvPr id="71" name="Shape 71"/>
          <p:cNvSpPr/>
          <p:nvPr/>
        </p:nvSpPr>
        <p:spPr>
          <a:xfrm>
            <a:off x="211583" y="5364088"/>
            <a:ext cx="6012436" cy="1227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200">
                <a:solidFill>
                  <a:srgbClr val="2F2B20"/>
                </a:solidFill>
                <a:latin typeface="Times New Roman"/>
                <a:ea typeface="Times New Roman"/>
                <a:cs typeface="Times New Roman"/>
                <a:sym typeface="Times New Roman"/>
              </a:rPr>
              <a:t>Les parties génitales, facilement accessibles après avoir été capturées et soumises à un choc thermique, permettent une distinction non ambiguë des sexes. La femelle possède un organe copulateur plat et large au niveau du postérieur. Tandis que le mâle possède un organe copulateur  plus court se terminant par un « crochet copulatoire».</a:t>
            </a:r>
            <a:endParaRPr>
              <a:latin typeface="Calibri"/>
              <a:ea typeface="Calibri"/>
              <a:cs typeface="Calibri"/>
              <a:sym typeface="Calibri"/>
            </a:endParaRPr>
          </a:p>
          <a:p>
            <a:pPr lvl="0" algn="just">
              <a:defRPr>
                <a:solidFill>
                  <a:srgbClr val="000000"/>
                </a:solidFill>
              </a:defRPr>
            </a:pPr>
            <a:r>
              <a:rPr sz="1200">
                <a:solidFill>
                  <a:srgbClr val="2F2B20"/>
                </a:solidFill>
                <a:latin typeface="Times New Roman"/>
                <a:ea typeface="Times New Roman"/>
                <a:cs typeface="Times New Roman"/>
                <a:sym typeface="Times New Roman"/>
              </a:rPr>
              <a:t>  </a:t>
            </a:r>
            <a:br>
              <a:rPr sz="1200">
                <a:solidFill>
                  <a:srgbClr val="2F2B20"/>
                </a:solidFill>
                <a:latin typeface="Times New Roman"/>
                <a:ea typeface="Times New Roman"/>
                <a:cs typeface="Times New Roman"/>
                <a:sym typeface="Times New Roman"/>
              </a:rPr>
            </a:br>
          </a:p>
        </p:txBody>
      </p:sp>
      <p:pic>
        <p:nvPicPr>
          <p:cNvPr id="72" name="image1.jpeg" descr="maleharicot"/>
          <p:cNvPicPr/>
          <p:nvPr/>
        </p:nvPicPr>
        <p:blipFill>
          <a:blip r:embed="rId2">
            <a:extLst/>
          </a:blip>
          <a:stretch>
            <a:fillRect/>
          </a:stretch>
        </p:blipFill>
        <p:spPr>
          <a:xfrm>
            <a:off x="211585" y="3131840"/>
            <a:ext cx="3514727" cy="2085977"/>
          </a:xfrm>
          <a:prstGeom prst="rect">
            <a:avLst/>
          </a:prstGeom>
          <a:ln w="12700">
            <a:miter lim="400000"/>
          </a:ln>
        </p:spPr>
      </p:pic>
      <p:pic>
        <p:nvPicPr>
          <p:cNvPr id="73" name="image2.jpeg" descr="maleharicotdos"/>
          <p:cNvPicPr/>
          <p:nvPr/>
        </p:nvPicPr>
        <p:blipFill>
          <a:blip r:embed="rId3">
            <a:extLst/>
          </a:blip>
          <a:stretch>
            <a:fillRect/>
          </a:stretch>
        </p:blipFill>
        <p:spPr>
          <a:xfrm>
            <a:off x="3099816" y="264087"/>
            <a:ext cx="3124201" cy="2076452"/>
          </a:xfrm>
          <a:prstGeom prst="rect">
            <a:avLst/>
          </a:prstGeom>
          <a:ln w="12700">
            <a:miter lim="400000"/>
          </a:ln>
        </p:spPr>
      </p:pic>
      <p:pic>
        <p:nvPicPr>
          <p:cNvPr id="74" name="image3.jpeg" descr="http://www.insectes-provence.fr/uploads/images/coleo/Charan%C3%A7on%20des%20palmiers%202.jpg"/>
          <p:cNvPicPr/>
          <p:nvPr/>
        </p:nvPicPr>
        <p:blipFill>
          <a:blip r:embed="rId4">
            <a:extLst/>
          </a:blip>
          <a:stretch>
            <a:fillRect/>
          </a:stretch>
        </p:blipFill>
        <p:spPr>
          <a:xfrm>
            <a:off x="236315" y="264087"/>
            <a:ext cx="2832645" cy="2124488"/>
          </a:xfrm>
          <a:prstGeom prst="rect">
            <a:avLst/>
          </a:prstGeom>
          <a:ln w="12700">
            <a:miter lim="400000"/>
          </a:ln>
        </p:spPr>
      </p:pic>
      <p:sp>
        <p:nvSpPr>
          <p:cNvPr id="75" name="Shape 75"/>
          <p:cNvSpPr/>
          <p:nvPr/>
        </p:nvSpPr>
        <p:spPr>
          <a:xfrm>
            <a:off x="332656" y="2483766"/>
            <a:ext cx="5703143" cy="3654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defRPr>
                <a:solidFill>
                  <a:srgbClr val="000000"/>
                </a:solidFill>
              </a:defRPr>
            </a:pPr>
            <a:r>
              <a:rPr sz="1000" u="sng">
                <a:solidFill>
                  <a:srgbClr val="2F2B20"/>
                </a:solidFill>
                <a:latin typeface="Times New Roman"/>
                <a:ea typeface="Times New Roman"/>
                <a:cs typeface="Times New Roman"/>
                <a:sym typeface="Times New Roman"/>
              </a:rPr>
              <a:t>Photo.1</a:t>
            </a:r>
            <a:r>
              <a:rPr sz="1000">
                <a:solidFill>
                  <a:srgbClr val="2F2B20"/>
                </a:solidFill>
                <a:latin typeface="Times New Roman"/>
                <a:ea typeface="Times New Roman"/>
                <a:cs typeface="Times New Roman"/>
                <a:sym typeface="Times New Roman"/>
              </a:rPr>
              <a:t> : Charançon mâle vue de dessus (à gauche) et vu de dessous (à droite). Photo de Jaqueline.C et INRA Montpellier.</a:t>
            </a:r>
          </a:p>
        </p:txBody>
      </p:sp>
      <p:sp>
        <p:nvSpPr>
          <p:cNvPr id="76" name="Shape 76"/>
          <p:cNvSpPr/>
          <p:nvPr/>
        </p:nvSpPr>
        <p:spPr>
          <a:xfrm>
            <a:off x="3850035" y="3635895"/>
            <a:ext cx="2160242" cy="3654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defRPr>
                <a:solidFill>
                  <a:srgbClr val="000000"/>
                </a:solidFill>
              </a:defRPr>
            </a:pPr>
            <a:r>
              <a:rPr sz="1000" u="sng">
                <a:solidFill>
                  <a:srgbClr val="2F2B20"/>
                </a:solidFill>
                <a:latin typeface="Times New Roman"/>
                <a:ea typeface="Times New Roman"/>
                <a:cs typeface="Times New Roman"/>
                <a:sym typeface="Times New Roman"/>
              </a:rPr>
              <a:t>Photo.2</a:t>
            </a:r>
            <a:r>
              <a:rPr sz="1000">
                <a:solidFill>
                  <a:srgbClr val="2F2B20"/>
                </a:solidFill>
                <a:latin typeface="Times New Roman"/>
                <a:ea typeface="Times New Roman"/>
                <a:cs typeface="Times New Roman"/>
                <a:sym typeface="Times New Roman"/>
              </a:rPr>
              <a:t> : Charançon femelle vue de dessus . Photo de l’INRA Montpellier.</a:t>
            </a:r>
          </a:p>
        </p:txBody>
      </p:sp>
      <p:pic>
        <p:nvPicPr>
          <p:cNvPr id="77" name="image4.jpeg" descr="partiesgenitalesmales"/>
          <p:cNvPicPr/>
          <p:nvPr/>
        </p:nvPicPr>
        <p:blipFill>
          <a:blip r:embed="rId5">
            <a:extLst/>
          </a:blip>
          <a:stretch>
            <a:fillRect/>
          </a:stretch>
        </p:blipFill>
        <p:spPr>
          <a:xfrm>
            <a:off x="752002" y="6334895"/>
            <a:ext cx="2347817" cy="2190908"/>
          </a:xfrm>
          <a:prstGeom prst="rect">
            <a:avLst/>
          </a:prstGeom>
          <a:ln w="12700">
            <a:miter lim="400000"/>
          </a:ln>
        </p:spPr>
      </p:pic>
      <p:pic>
        <p:nvPicPr>
          <p:cNvPr id="78" name="image5.jpeg" descr="partiesgenitalesfemelles"/>
          <p:cNvPicPr/>
          <p:nvPr/>
        </p:nvPicPr>
        <p:blipFill>
          <a:blip r:embed="rId6">
            <a:extLst/>
          </a:blip>
          <a:stretch>
            <a:fillRect/>
          </a:stretch>
        </p:blipFill>
        <p:spPr>
          <a:xfrm>
            <a:off x="3215121" y="6326266"/>
            <a:ext cx="2335166" cy="2165731"/>
          </a:xfrm>
          <a:prstGeom prst="rect">
            <a:avLst/>
          </a:prstGeom>
          <a:ln w="12700">
            <a:miter lim="400000"/>
          </a:ln>
        </p:spPr>
      </p:pic>
      <p:sp>
        <p:nvSpPr>
          <p:cNvPr id="79" name="Shape 79"/>
          <p:cNvSpPr/>
          <p:nvPr/>
        </p:nvSpPr>
        <p:spPr>
          <a:xfrm>
            <a:off x="507566" y="8566918"/>
            <a:ext cx="5415111" cy="3654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defRPr>
                <a:solidFill>
                  <a:srgbClr val="000000"/>
                </a:solidFill>
              </a:defRPr>
            </a:pPr>
            <a:r>
              <a:rPr sz="1000" u="sng">
                <a:solidFill>
                  <a:srgbClr val="2F2B20"/>
                </a:solidFill>
                <a:latin typeface="Times New Roman"/>
                <a:ea typeface="Times New Roman"/>
                <a:cs typeface="Times New Roman"/>
                <a:sym typeface="Times New Roman"/>
              </a:rPr>
              <a:t>Photo.3</a:t>
            </a:r>
            <a:r>
              <a:rPr sz="1000">
                <a:solidFill>
                  <a:srgbClr val="2F2B20"/>
                </a:solidFill>
                <a:latin typeface="Times New Roman"/>
                <a:ea typeface="Times New Roman"/>
                <a:cs typeface="Times New Roman"/>
                <a:sym typeface="Times New Roman"/>
              </a:rPr>
              <a:t> : Parties génitales males (gauche) et femelles (droite) de </a:t>
            </a:r>
            <a:r>
              <a:rPr i="1" sz="1000">
                <a:solidFill>
                  <a:srgbClr val="2F2B20"/>
                </a:solidFill>
                <a:latin typeface="Times New Roman"/>
                <a:ea typeface="Times New Roman"/>
                <a:cs typeface="Times New Roman"/>
                <a:sym typeface="Times New Roman"/>
              </a:rPr>
              <a:t>Rhynchophorus ferrugineus</a:t>
            </a:r>
            <a:r>
              <a:rPr sz="1000">
                <a:solidFill>
                  <a:srgbClr val="2F2B20"/>
                </a:solidFill>
                <a:latin typeface="Times New Roman"/>
                <a:ea typeface="Times New Roman"/>
                <a:cs typeface="Times New Roman"/>
                <a:sym typeface="Times New Roman"/>
              </a:rPr>
              <a:t>.Photos  de JB Peltier,</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image2.png"/>
          <p:cNvPicPr/>
          <p:nvPr/>
        </p:nvPicPr>
        <p:blipFill>
          <a:blip r:embed="rId2">
            <a:extLst/>
          </a:blip>
          <a:stretch>
            <a:fillRect/>
          </a:stretch>
        </p:blipFill>
        <p:spPr>
          <a:xfrm>
            <a:off x="117112" y="527940"/>
            <a:ext cx="3312368" cy="2866121"/>
          </a:xfrm>
          <a:prstGeom prst="rect">
            <a:avLst/>
          </a:prstGeom>
          <a:ln w="12700">
            <a:miter lim="400000"/>
          </a:ln>
        </p:spPr>
      </p:pic>
      <p:grpSp>
        <p:nvGrpSpPr>
          <p:cNvPr id="84" name="Group 84"/>
          <p:cNvGrpSpPr/>
          <p:nvPr/>
        </p:nvGrpSpPr>
        <p:grpSpPr>
          <a:xfrm>
            <a:off x="6381323" y="7596333"/>
            <a:ext cx="412633" cy="370661"/>
            <a:chOff x="0" y="0"/>
            <a:chExt cx="412631" cy="370660"/>
          </a:xfrm>
        </p:grpSpPr>
        <p:sp>
          <p:nvSpPr>
            <p:cNvPr id="82" name="Shape 82"/>
            <p:cNvSpPr/>
            <p:nvPr/>
          </p:nvSpPr>
          <p:spPr>
            <a:xfrm>
              <a:off x="-1" y="-1"/>
              <a:ext cx="412632" cy="3706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83" y="21600"/>
                  </a:moveTo>
                  <a:cubicBezTo>
                    <a:pt x="1559" y="21600"/>
                    <a:pt x="0" y="19864"/>
                    <a:pt x="0" y="17723"/>
                  </a:cubicBezTo>
                  <a:lnTo>
                    <a:pt x="0" y="3877"/>
                  </a:lnTo>
                  <a:cubicBezTo>
                    <a:pt x="0" y="1736"/>
                    <a:pt x="1559" y="0"/>
                    <a:pt x="3483" y="0"/>
                  </a:cubicBezTo>
                  <a:moveTo>
                    <a:pt x="18117" y="0"/>
                  </a:moveTo>
                  <a:cubicBezTo>
                    <a:pt x="20041" y="0"/>
                    <a:pt x="21600" y="1736"/>
                    <a:pt x="21600" y="3877"/>
                  </a:cubicBezTo>
                  <a:lnTo>
                    <a:pt x="21600" y="17723"/>
                  </a:lnTo>
                  <a:cubicBezTo>
                    <a:pt x="21600" y="19864"/>
                    <a:pt x="20041" y="21600"/>
                    <a:pt x="18117" y="21600"/>
                  </a:cubicBezTo>
                </a:path>
              </a:pathLst>
            </a:custGeom>
            <a:noFill/>
            <a:ln w="19050" cap="flat">
              <a:solidFill>
                <a:srgbClr val="FFFFFF"/>
              </a:solidFill>
              <a:prstDash val="solid"/>
              <a:bevel/>
            </a:ln>
            <a:effectLst/>
          </p:spPr>
          <p:txBody>
            <a:bodyPr wrap="square" lIns="0" tIns="0" rIns="0" bIns="0" numCol="1" anchor="ctr">
              <a:noAutofit/>
            </a:bodyPr>
            <a:lstStyle/>
            <a:p>
              <a:pPr lvl="0" algn="ctr">
                <a:defRPr>
                  <a:latin typeface="Calibri"/>
                  <a:ea typeface="Calibri"/>
                  <a:cs typeface="Calibri"/>
                  <a:sym typeface="Calibri"/>
                </a:defRPr>
              </a:pPr>
            </a:p>
          </p:txBody>
        </p:sp>
        <p:sp>
          <p:nvSpPr>
            <p:cNvPr id="83" name="Shape 83"/>
            <p:cNvSpPr/>
            <p:nvPr/>
          </p:nvSpPr>
          <p:spPr>
            <a:xfrm>
              <a:off x="19486" y="51979"/>
              <a:ext cx="373658"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latin typeface="Calibri"/>
                  <a:ea typeface="Calibri"/>
                  <a:cs typeface="Calibri"/>
                  <a:sym typeface="Calibri"/>
                </a:defRPr>
              </a:lvl1pPr>
            </a:lstStyle>
            <a:p>
              <a:pPr lvl="0">
                <a:defRPr>
                  <a:solidFill>
                    <a:srgbClr val="000000"/>
                  </a:solidFill>
                </a:defRPr>
              </a:pPr>
              <a:r>
                <a:rPr>
                  <a:solidFill>
                    <a:srgbClr val="2F2B20"/>
                  </a:solidFill>
                </a:rPr>
                <a:t>3</a:t>
              </a:r>
            </a:p>
          </p:txBody>
        </p:sp>
      </p:grpSp>
      <p:sp>
        <p:nvSpPr>
          <p:cNvPr id="85" name="Shape 85"/>
          <p:cNvSpPr/>
          <p:nvPr/>
        </p:nvSpPr>
        <p:spPr>
          <a:xfrm>
            <a:off x="246530" y="3382326"/>
            <a:ext cx="5739421" cy="14229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200">
                <a:solidFill>
                  <a:srgbClr val="2F2B20"/>
                </a:solidFill>
                <a:latin typeface="Times New Roman"/>
                <a:ea typeface="Times New Roman"/>
                <a:cs typeface="Times New Roman"/>
                <a:sym typeface="Times New Roman"/>
              </a:rPr>
              <a:t>Les adultes </a:t>
            </a:r>
            <a:r>
              <a:rPr i="1" sz="1200">
                <a:solidFill>
                  <a:srgbClr val="2F2B20"/>
                </a:solidFill>
                <a:latin typeface="Times New Roman"/>
                <a:ea typeface="Times New Roman"/>
                <a:cs typeface="Times New Roman"/>
                <a:sym typeface="Times New Roman"/>
              </a:rPr>
              <a:t>R. ferrugineus</a:t>
            </a:r>
            <a:r>
              <a:rPr sz="1200">
                <a:solidFill>
                  <a:srgbClr val="2F2B20"/>
                </a:solidFill>
                <a:latin typeface="Times New Roman"/>
                <a:ea typeface="Times New Roman"/>
                <a:cs typeface="Times New Roman"/>
                <a:sym typeface="Times New Roman"/>
              </a:rPr>
              <a:t> sont de grands col</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opt</a:t>
            </a:r>
            <a:r>
              <a:rPr sz="1200">
                <a:solidFill>
                  <a:srgbClr val="2F2B20"/>
                </a:solidFill>
                <a:latin typeface="Calibri"/>
                <a:ea typeface="Calibri"/>
                <a:cs typeface="Calibri"/>
                <a:sym typeface="Calibri"/>
              </a:rPr>
              <a:t>è</a:t>
            </a:r>
            <a:r>
              <a:rPr sz="1200">
                <a:solidFill>
                  <a:srgbClr val="2F2B20"/>
                </a:solidFill>
                <a:latin typeface="Times New Roman"/>
                <a:ea typeface="Times New Roman"/>
                <a:cs typeface="Times New Roman"/>
                <a:sym typeface="Times New Roman"/>
              </a:rPr>
              <a:t>res brun rougeâtre  </a:t>
            </a:r>
            <a:r>
              <a:rPr sz="1200">
                <a:solidFill>
                  <a:srgbClr val="2F2B20"/>
                </a:solidFill>
                <a:latin typeface="Calibri"/>
                <a:ea typeface="Calibri"/>
                <a:cs typeface="Calibri"/>
                <a:sym typeface="Calibri"/>
              </a:rPr>
              <a:t>à</a:t>
            </a:r>
            <a:r>
              <a:rPr sz="1200">
                <a:solidFill>
                  <a:srgbClr val="2F2B20"/>
                </a:solidFill>
                <a:latin typeface="Times New Roman"/>
                <a:ea typeface="Times New Roman"/>
                <a:cs typeface="Times New Roman"/>
                <a:sym typeface="Times New Roman"/>
              </a:rPr>
              <a:t> noir d'environ 35 x 10 mm de long avec comme  caract</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ristique de poss</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der un rostre long et incurv</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 Ils ont des taches sombres sur la face sup</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rieure du thorax (pronotum) dont le nombre et la forme varient beaucoup. La tête et le rostre repr</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sentent environ un tiers de la longueur totale de l</a:t>
            </a:r>
            <a:r>
              <a:rPr sz="1200">
                <a:solidFill>
                  <a:srgbClr val="2F2B20"/>
                </a:solidFill>
                <a:latin typeface="Calibri"/>
                <a:ea typeface="Calibri"/>
                <a:cs typeface="Calibri"/>
                <a:sym typeface="Calibri"/>
              </a:rPr>
              <a:t>’</a:t>
            </a:r>
            <a:r>
              <a:rPr sz="1200">
                <a:solidFill>
                  <a:srgbClr val="2F2B20"/>
                </a:solidFill>
                <a:latin typeface="Times New Roman"/>
                <a:ea typeface="Times New Roman"/>
                <a:cs typeface="Times New Roman"/>
                <a:sym typeface="Times New Roman"/>
              </a:rPr>
              <a:t>insecte. Chez les mâles, des soies </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paisses et droites sont pr</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sentes sur la partie apicale ou subapicale du rostre. Le rostre des femelles est glabre et plus long, fin et cylindrique que celui des mâles. </a:t>
            </a:r>
          </a:p>
        </p:txBody>
      </p:sp>
      <p:sp>
        <p:nvSpPr>
          <p:cNvPr id="86" name="Shape 86"/>
          <p:cNvSpPr/>
          <p:nvPr/>
        </p:nvSpPr>
        <p:spPr>
          <a:xfrm>
            <a:off x="2547309" y="179509"/>
            <a:ext cx="1742399" cy="34842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u="sng">
                <a:latin typeface="Times New Roman Bold"/>
                <a:ea typeface="Times New Roman Bold"/>
                <a:cs typeface="Times New Roman Bold"/>
                <a:sym typeface="Times New Roman Bold"/>
              </a:defRPr>
            </a:lvl1pPr>
          </a:lstStyle>
          <a:p>
            <a:pPr lvl="0">
              <a:defRPr u="none">
                <a:solidFill>
                  <a:srgbClr val="000000"/>
                </a:solidFill>
              </a:defRPr>
            </a:pPr>
            <a:r>
              <a:rPr u="sng">
                <a:solidFill>
                  <a:srgbClr val="2F2B20"/>
                </a:solidFill>
              </a:rPr>
              <a:t>Adultes (Imago) </a:t>
            </a:r>
          </a:p>
        </p:txBody>
      </p:sp>
      <p:sp>
        <p:nvSpPr>
          <p:cNvPr id="87" name="Shape 87"/>
          <p:cNvSpPr/>
          <p:nvPr/>
        </p:nvSpPr>
        <p:spPr>
          <a:xfrm>
            <a:off x="246530" y="4902784"/>
            <a:ext cx="5832654" cy="1613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200">
                <a:solidFill>
                  <a:srgbClr val="2F2B20"/>
                </a:solidFill>
                <a:latin typeface="Times New Roman"/>
                <a:ea typeface="Times New Roman"/>
                <a:cs typeface="Times New Roman"/>
                <a:sym typeface="Times New Roman"/>
              </a:rPr>
              <a:t>Tandis que chez la  femelle cette partie est nue, plus mince, courb</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 et un peu plus longue  que chez les mâles.</a:t>
            </a:r>
            <a:r>
              <a:rPr i="1" sz="1200">
                <a:solidFill>
                  <a:srgbClr val="2F2B20"/>
                </a:solidFill>
                <a:latin typeface="Times New Roman"/>
                <a:ea typeface="Times New Roman"/>
                <a:cs typeface="Times New Roman"/>
                <a:sym typeface="Times New Roman"/>
              </a:rPr>
              <a:t> R. ferrugineus</a:t>
            </a:r>
            <a:r>
              <a:rPr sz="1200">
                <a:solidFill>
                  <a:srgbClr val="2F2B20"/>
                </a:solidFill>
                <a:latin typeface="Times New Roman"/>
                <a:ea typeface="Times New Roman"/>
                <a:cs typeface="Times New Roman"/>
                <a:sym typeface="Times New Roman"/>
              </a:rPr>
              <a:t>   poss</a:t>
            </a:r>
            <a:r>
              <a:rPr sz="1200">
                <a:solidFill>
                  <a:srgbClr val="2F2B20"/>
                </a:solidFill>
                <a:latin typeface="Calibri"/>
                <a:ea typeface="Calibri"/>
                <a:cs typeface="Calibri"/>
                <a:sym typeface="Calibri"/>
              </a:rPr>
              <a:t>è</a:t>
            </a:r>
            <a:r>
              <a:rPr sz="1200">
                <a:solidFill>
                  <a:srgbClr val="2F2B20"/>
                </a:solidFill>
                <a:latin typeface="Times New Roman"/>
                <a:ea typeface="Times New Roman"/>
                <a:cs typeface="Times New Roman"/>
                <a:sym typeface="Times New Roman"/>
              </a:rPr>
              <a:t>dent  des ailes </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nergiques qui lui permet d'effectuer des vols de longue dur</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e (Lepesme et al., 1947), lui permettant de se d</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placer de 500 </a:t>
            </a:r>
            <a:r>
              <a:rPr sz="1200">
                <a:solidFill>
                  <a:srgbClr val="2F2B20"/>
                </a:solidFill>
                <a:latin typeface="Calibri"/>
                <a:ea typeface="Calibri"/>
                <a:cs typeface="Calibri"/>
                <a:sym typeface="Calibri"/>
              </a:rPr>
              <a:t>à</a:t>
            </a:r>
            <a:r>
              <a:rPr sz="1200">
                <a:solidFill>
                  <a:srgbClr val="2F2B20"/>
                </a:solidFill>
                <a:latin typeface="Times New Roman"/>
                <a:ea typeface="Times New Roman"/>
                <a:cs typeface="Times New Roman"/>
                <a:sym typeface="Times New Roman"/>
              </a:rPr>
              <a:t> 800 m</a:t>
            </a:r>
            <a:r>
              <a:rPr sz="1200">
                <a:solidFill>
                  <a:srgbClr val="2F2B20"/>
                </a:solidFill>
                <a:latin typeface="Calibri"/>
                <a:ea typeface="Calibri"/>
                <a:cs typeface="Calibri"/>
                <a:sym typeface="Calibri"/>
              </a:rPr>
              <a:t>è</a:t>
            </a:r>
            <a:r>
              <a:rPr sz="1200">
                <a:solidFill>
                  <a:srgbClr val="2F2B20"/>
                </a:solidFill>
                <a:latin typeface="Times New Roman"/>
                <a:ea typeface="Times New Roman"/>
                <a:cs typeface="Times New Roman"/>
                <a:sym typeface="Times New Roman"/>
              </a:rPr>
              <a:t>tres (Wattanapongsiri, 1966) pour une p</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riode ind</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termin</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e. </a:t>
            </a:r>
            <a:r>
              <a:rPr i="1" sz="1200">
                <a:solidFill>
                  <a:srgbClr val="2F2B20"/>
                </a:solidFill>
                <a:latin typeface="Times New Roman"/>
                <a:ea typeface="Times New Roman"/>
                <a:cs typeface="Times New Roman"/>
                <a:sym typeface="Times New Roman"/>
              </a:rPr>
              <a:t>R. ferrugineus </a:t>
            </a:r>
            <a:r>
              <a:rPr sz="1200">
                <a:solidFill>
                  <a:srgbClr val="2F2B20"/>
                </a:solidFill>
                <a:latin typeface="Times New Roman"/>
                <a:ea typeface="Times New Roman"/>
                <a:cs typeface="Times New Roman"/>
                <a:sym typeface="Times New Roman"/>
              </a:rPr>
              <a:t>est de mœurs nettement diurnes (Lepesme </a:t>
            </a:r>
            <a:r>
              <a:rPr i="1" sz="1200">
                <a:solidFill>
                  <a:srgbClr val="2F2B20"/>
                </a:solidFill>
                <a:latin typeface="Times New Roman"/>
                <a:ea typeface="Times New Roman"/>
                <a:cs typeface="Times New Roman"/>
                <a:sym typeface="Times New Roman"/>
              </a:rPr>
              <a:t>et al.</a:t>
            </a:r>
            <a:r>
              <a:rPr sz="1200">
                <a:solidFill>
                  <a:srgbClr val="2F2B20"/>
                </a:solidFill>
                <a:latin typeface="Times New Roman"/>
                <a:ea typeface="Times New Roman"/>
                <a:cs typeface="Times New Roman"/>
                <a:sym typeface="Times New Roman"/>
              </a:rPr>
              <a:t>1947), actif entre le lever et le coucher du soleil (Nirula, 1956 </a:t>
            </a:r>
            <a:r>
              <a:rPr i="1" sz="1200">
                <a:solidFill>
                  <a:srgbClr val="2F2B20"/>
                </a:solidFill>
                <a:latin typeface="Times New Roman"/>
                <a:ea typeface="Times New Roman"/>
                <a:cs typeface="Times New Roman"/>
                <a:sym typeface="Times New Roman"/>
              </a:rPr>
              <a:t>in </a:t>
            </a:r>
            <a:r>
              <a:rPr sz="1200">
                <a:solidFill>
                  <a:srgbClr val="2F2B20"/>
                </a:solidFill>
                <a:latin typeface="Times New Roman"/>
                <a:ea typeface="Times New Roman"/>
                <a:cs typeface="Times New Roman"/>
                <a:sym typeface="Times New Roman"/>
              </a:rPr>
              <a:t>: Wattanapongsiri, 1966 ;Sharif &amp; Wajih, 1983). </a:t>
            </a:r>
            <a:r>
              <a:rPr i="1" sz="1200">
                <a:solidFill>
                  <a:srgbClr val="2F2B20"/>
                </a:solidFill>
                <a:latin typeface="Times New Roman"/>
                <a:ea typeface="Times New Roman"/>
                <a:cs typeface="Times New Roman"/>
                <a:sym typeface="Times New Roman"/>
              </a:rPr>
              <a:t> </a:t>
            </a:r>
            <a:r>
              <a:rPr sz="1200">
                <a:solidFill>
                  <a:srgbClr val="2F2B20"/>
                </a:solidFill>
                <a:latin typeface="Times New Roman"/>
                <a:ea typeface="Times New Roman"/>
                <a:cs typeface="Times New Roman"/>
                <a:sym typeface="Times New Roman"/>
              </a:rPr>
              <a:t>Il est capable de trouver les stipes nouvellement bless</a:t>
            </a:r>
            <a:r>
              <a:rPr sz="1200">
                <a:solidFill>
                  <a:srgbClr val="2F2B20"/>
                </a:solidFill>
                <a:latin typeface="Calibri"/>
                <a:ea typeface="Calibri"/>
                <a:cs typeface="Calibri"/>
                <a:sym typeface="Calibri"/>
              </a:rPr>
              <a:t>é</a:t>
            </a:r>
            <a:r>
              <a:rPr sz="1200">
                <a:solidFill>
                  <a:srgbClr val="2F2B20"/>
                </a:solidFill>
                <a:latin typeface="Times New Roman"/>
                <a:ea typeface="Times New Roman"/>
                <a:cs typeface="Times New Roman"/>
                <a:sym typeface="Times New Roman"/>
              </a:rPr>
              <a:t>s</a:t>
            </a:r>
            <a:r>
              <a:rPr i="1" sz="1200">
                <a:solidFill>
                  <a:srgbClr val="2F2B20"/>
                </a:solidFill>
                <a:latin typeface="Times New Roman"/>
                <a:ea typeface="Times New Roman"/>
                <a:cs typeface="Times New Roman"/>
                <a:sym typeface="Times New Roman"/>
              </a:rPr>
              <a:t> </a:t>
            </a:r>
            <a:r>
              <a:rPr sz="1200">
                <a:solidFill>
                  <a:srgbClr val="2F2B20"/>
                </a:solidFill>
                <a:latin typeface="Times New Roman"/>
                <a:ea typeface="Times New Roman"/>
                <a:cs typeface="Times New Roman"/>
                <a:sym typeface="Times New Roman"/>
              </a:rPr>
              <a:t>distants d'au moins 900 m (Leefmans, 1920 </a:t>
            </a:r>
            <a:r>
              <a:rPr i="1" sz="1200">
                <a:solidFill>
                  <a:srgbClr val="2F2B20"/>
                </a:solidFill>
                <a:latin typeface="Times New Roman"/>
                <a:ea typeface="Times New Roman"/>
                <a:cs typeface="Times New Roman"/>
                <a:sym typeface="Times New Roman"/>
              </a:rPr>
              <a:t>in </a:t>
            </a:r>
            <a:r>
              <a:rPr sz="1200">
                <a:solidFill>
                  <a:srgbClr val="2F2B20"/>
                </a:solidFill>
                <a:latin typeface="Times New Roman"/>
                <a:ea typeface="Times New Roman"/>
                <a:cs typeface="Times New Roman"/>
                <a:sym typeface="Times New Roman"/>
              </a:rPr>
              <a:t>: Wattanapongsiri, 1966).</a:t>
            </a:r>
          </a:p>
        </p:txBody>
      </p:sp>
      <p:sp>
        <p:nvSpPr>
          <p:cNvPr id="88" name="Shape 88"/>
          <p:cNvSpPr/>
          <p:nvPr/>
        </p:nvSpPr>
        <p:spPr>
          <a:xfrm>
            <a:off x="2491276" y="6516216"/>
            <a:ext cx="624961" cy="34842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u="sng">
                <a:latin typeface="Times New Roman Bold"/>
                <a:ea typeface="Times New Roman Bold"/>
                <a:cs typeface="Times New Roman Bold"/>
                <a:sym typeface="Times New Roman Bold"/>
              </a:defRPr>
            </a:lvl1pPr>
          </a:lstStyle>
          <a:p>
            <a:pPr lvl="0">
              <a:defRPr u="none">
                <a:solidFill>
                  <a:srgbClr val="000000"/>
                </a:solidFill>
              </a:defRPr>
            </a:pPr>
            <a:r>
              <a:rPr u="sng">
                <a:solidFill>
                  <a:srgbClr val="2F2B20"/>
                </a:solidFill>
              </a:rPr>
              <a:t>Œufs</a:t>
            </a:r>
          </a:p>
        </p:txBody>
      </p:sp>
      <p:sp>
        <p:nvSpPr>
          <p:cNvPr id="89" name="Shape 89"/>
          <p:cNvSpPr/>
          <p:nvPr/>
        </p:nvSpPr>
        <p:spPr>
          <a:xfrm>
            <a:off x="189119" y="6925178"/>
            <a:ext cx="5760646" cy="1799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sz="1200">
                <a:latin typeface="Times New Roman"/>
                <a:ea typeface="Times New Roman"/>
                <a:cs typeface="Times New Roman"/>
                <a:sym typeface="Times New Roman"/>
              </a:defRPr>
            </a:lvl1pPr>
          </a:lstStyle>
          <a:p>
            <a:pPr lvl="0">
              <a:defRPr sz="1800">
                <a:solidFill>
                  <a:srgbClr val="000000"/>
                </a:solidFill>
              </a:defRPr>
            </a:pPr>
            <a:r>
              <a:rPr sz="1200">
                <a:solidFill>
                  <a:srgbClr val="2F2B20"/>
                </a:solidFill>
              </a:rPr>
              <a:t>Les œufs sont de couleur blanc crème, oblongs et brillants ayant une taille moyenne de 2,62 x 1,12 mm (Menon et Pandalai, 1960). L’éclosion des œufs a lieu à 3-5  jours, selon la température moyenne (Murphy &amp; Briscoe, 1999) et  on observe une augmentation de la taille avant l'éclosion (Reginald, 1973). La pièce buccale brune des larves peut être vue à travers l'œuf. Les œufs possèdent une enveloppe protectrice. Cette enveloppe joue je rôle de thermostat pour l’embryon, en contrôlant les échanges gazeux et en protégeant l’embryon de la dessiccation, des infections bactériennes et de la destruction physique. L’enveloppe sécréte un mucus appelé « chorion » lui permettant d’adhérer  au substrat sur lequel il est pondu (Al-Dosary, 2010 in : Saudi Journal of Biological),</a:t>
            </a:r>
          </a:p>
        </p:txBody>
      </p:sp>
      <p:sp>
        <p:nvSpPr>
          <p:cNvPr id="90" name="Shape 90"/>
          <p:cNvSpPr/>
          <p:nvPr/>
        </p:nvSpPr>
        <p:spPr>
          <a:xfrm>
            <a:off x="3442849" y="1547662"/>
            <a:ext cx="2704253" cy="2257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defRPr>
                <a:solidFill>
                  <a:srgbClr val="000000"/>
                </a:solidFill>
              </a:defRPr>
            </a:pPr>
            <a:r>
              <a:rPr sz="1000" u="sng">
                <a:solidFill>
                  <a:srgbClr val="2F2B20"/>
                </a:solidFill>
                <a:latin typeface="Times New Roman"/>
                <a:ea typeface="Times New Roman"/>
                <a:cs typeface="Times New Roman"/>
                <a:sym typeface="Times New Roman"/>
              </a:rPr>
              <a:t>Figure.1</a:t>
            </a:r>
            <a:r>
              <a:rPr sz="1000">
                <a:solidFill>
                  <a:srgbClr val="2F2B20"/>
                </a:solidFill>
                <a:latin typeface="Times New Roman"/>
                <a:ea typeface="Times New Roman"/>
                <a:cs typeface="Times New Roman"/>
                <a:sym typeface="Times New Roman"/>
              </a:rPr>
              <a:t>: cycle de development du charançon.</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nvSpPr>
        <p:spPr>
          <a:xfrm>
            <a:off x="2129805" y="251518"/>
            <a:ext cx="1240328" cy="34842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defRPr>
                <a:solidFill>
                  <a:srgbClr val="000000"/>
                </a:solidFill>
              </a:defRPr>
            </a:pPr>
            <a:r>
              <a:rPr u="sng">
                <a:solidFill>
                  <a:srgbClr val="2F2B20"/>
                </a:solidFill>
                <a:latin typeface="Times New Roman Bold"/>
                <a:ea typeface="Times New Roman Bold"/>
                <a:cs typeface="Times New Roman Bold"/>
                <a:sym typeface="Times New Roman Bold"/>
              </a:rPr>
              <a:t>Pré-imagi</a:t>
            </a:r>
            <a:r>
              <a:rPr>
                <a:latin typeface="Times New Roman Bold"/>
                <a:ea typeface="Times New Roman Bold"/>
                <a:cs typeface="Times New Roman Bold"/>
                <a:sym typeface="Times New Roman Bold"/>
              </a:rPr>
              <a:t>o</a:t>
            </a:r>
            <a:r>
              <a:rPr u="sng">
                <a:solidFill>
                  <a:srgbClr val="2F2B20"/>
                </a:solidFill>
                <a:latin typeface="Times New Roman Bold"/>
                <a:ea typeface="Times New Roman Bold"/>
                <a:cs typeface="Times New Roman Bold"/>
                <a:sym typeface="Times New Roman Bold"/>
              </a:rPr>
              <a:t> </a:t>
            </a:r>
          </a:p>
        </p:txBody>
      </p:sp>
      <p:sp>
        <p:nvSpPr>
          <p:cNvPr id="93" name="Shape 93"/>
          <p:cNvSpPr/>
          <p:nvPr/>
        </p:nvSpPr>
        <p:spPr>
          <a:xfrm>
            <a:off x="408390" y="626248"/>
            <a:ext cx="5732188" cy="1799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200">
                <a:solidFill>
                  <a:srgbClr val="2F2B20"/>
                </a:solidFill>
                <a:latin typeface="Times New Roman"/>
                <a:ea typeface="Times New Roman"/>
                <a:cs typeface="Times New Roman"/>
                <a:sym typeface="Times New Roman"/>
              </a:rPr>
              <a:t>Les larves sont également blanc crème, apodes, curculioniformes et ont une taille allant jusqu'à 50 mm de long et 20 mm de largeur avec une tête marron et un corps blanc composé de 13 segments. La tête en forme de capsule varie du brun au brun-noir avec des pièces buccales bien développées et fortement chitinisées. Le développement larvaire est d’environ 24 (Butani, 1975) à 128 jours (Salama et al., 2009) en fonction de la température et du substrat d'alimentation.  Le stade de développement entre la larve et la nymphe brune est appelé stade  pré-imago et  dure environ </a:t>
            </a:r>
            <a:r>
              <a:rPr sz="1200">
                <a:latin typeface="Times New Roman"/>
                <a:ea typeface="Times New Roman"/>
                <a:cs typeface="Times New Roman"/>
                <a:sym typeface="Times New Roman"/>
              </a:rPr>
              <a:t>2 mois </a:t>
            </a:r>
            <a:r>
              <a:rPr sz="1200">
                <a:solidFill>
                  <a:srgbClr val="2F2B20"/>
                </a:solidFill>
                <a:latin typeface="Times New Roman"/>
                <a:ea typeface="Times New Roman"/>
                <a:cs typeface="Times New Roman"/>
                <a:sym typeface="Times New Roman"/>
              </a:rPr>
              <a:t>(Viado &amp; Bigornia, 1949) tandis que le temps de développement nymphal est d’environ  11 (Viado &amp; Bigornia,</a:t>
            </a:r>
            <a:br>
              <a:rPr sz="1200">
                <a:solidFill>
                  <a:srgbClr val="2F2B20"/>
                </a:solidFill>
                <a:latin typeface="Times New Roman"/>
                <a:ea typeface="Times New Roman"/>
                <a:cs typeface="Times New Roman"/>
                <a:sym typeface="Times New Roman"/>
              </a:rPr>
            </a:br>
            <a:r>
              <a:rPr sz="1200">
                <a:solidFill>
                  <a:srgbClr val="2F2B20"/>
                </a:solidFill>
                <a:latin typeface="Times New Roman"/>
                <a:ea typeface="Times New Roman"/>
                <a:cs typeface="Times New Roman"/>
                <a:sym typeface="Times New Roman"/>
              </a:rPr>
              <a:t>1949) à 45 jours (Esteban-Durán et al., 1998).</a:t>
            </a:r>
          </a:p>
        </p:txBody>
      </p:sp>
      <p:sp>
        <p:nvSpPr>
          <p:cNvPr id="94" name="Shape 94"/>
          <p:cNvSpPr/>
          <p:nvPr/>
        </p:nvSpPr>
        <p:spPr>
          <a:xfrm>
            <a:off x="188639" y="2380798"/>
            <a:ext cx="2034736" cy="3581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defRPr>
                <a:solidFill>
                  <a:srgbClr val="000000"/>
                </a:solidFill>
              </a:defRPr>
            </a:pPr>
            <a:r>
              <a:rPr>
                <a:solidFill>
                  <a:srgbClr val="2F2B20"/>
                </a:solidFill>
                <a:latin typeface="Calibri"/>
                <a:ea typeface="Calibri"/>
                <a:cs typeface="Calibri"/>
                <a:sym typeface="Calibri"/>
              </a:rPr>
              <a:t> </a:t>
            </a:r>
            <a:r>
              <a:rPr>
                <a:solidFill>
                  <a:srgbClr val="2F2B20"/>
                </a:solidFill>
                <a:latin typeface="Times New Roman Bold"/>
                <a:ea typeface="Times New Roman Bold"/>
                <a:cs typeface="Times New Roman Bold"/>
                <a:sym typeface="Times New Roman Bold"/>
              </a:rPr>
              <a:t>4.</a:t>
            </a:r>
            <a:r>
              <a:rPr b="1" sz="1400">
                <a:solidFill>
                  <a:srgbClr val="2F2B20"/>
                </a:solidFill>
                <a:latin typeface="Calibri"/>
                <a:ea typeface="Calibri"/>
                <a:cs typeface="Calibri"/>
                <a:sym typeface="Calibri"/>
              </a:rPr>
              <a:t> </a:t>
            </a:r>
            <a:r>
              <a:rPr sz="1600">
                <a:solidFill>
                  <a:srgbClr val="2F2B20"/>
                </a:solidFill>
                <a:latin typeface="Times New Roman Bold"/>
                <a:ea typeface="Times New Roman Bold"/>
                <a:cs typeface="Times New Roman Bold"/>
                <a:sym typeface="Times New Roman Bold"/>
              </a:rPr>
              <a:t>Biologie – Ecologie</a:t>
            </a:r>
          </a:p>
        </p:txBody>
      </p:sp>
      <p:sp>
        <p:nvSpPr>
          <p:cNvPr id="95" name="Shape 95"/>
          <p:cNvSpPr/>
          <p:nvPr/>
        </p:nvSpPr>
        <p:spPr>
          <a:xfrm>
            <a:off x="379931" y="2750130"/>
            <a:ext cx="5760646" cy="84696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200">
                <a:solidFill>
                  <a:srgbClr val="2F2B20"/>
                </a:solidFill>
                <a:latin typeface="Times New Roman"/>
                <a:ea typeface="Times New Roman"/>
                <a:cs typeface="Times New Roman"/>
                <a:sym typeface="Times New Roman"/>
              </a:rPr>
              <a:t>Les charançons vivent cachés dans les palmiers même s’ils peuvent parcourir  des distances dépassant le kilomètre. Les charançons femelles pondent leurs œufs à la base des feuilles en faisant une perforation de leur rostre et en laissant une trace biochimique permettant une meilleur dispersion des œufs sur le palmier (Salem et </a:t>
            </a:r>
            <a:r>
              <a:rPr i="1" sz="1200">
                <a:solidFill>
                  <a:srgbClr val="2F2B20"/>
                </a:solidFill>
                <a:latin typeface="Times New Roman"/>
                <a:ea typeface="Times New Roman"/>
                <a:cs typeface="Times New Roman"/>
                <a:sym typeface="Times New Roman"/>
              </a:rPr>
              <a:t>al</a:t>
            </a:r>
            <a:r>
              <a:rPr sz="1200">
                <a:solidFill>
                  <a:srgbClr val="2F2B20"/>
                </a:solidFill>
                <a:latin typeface="Times New Roman"/>
                <a:ea typeface="Times New Roman"/>
                <a:cs typeface="Times New Roman"/>
                <a:sym typeface="Times New Roman"/>
              </a:rPr>
              <a:t>, 2012) .</a:t>
            </a:r>
          </a:p>
        </p:txBody>
      </p:sp>
      <p:pic>
        <p:nvPicPr>
          <p:cNvPr id="96" name="image3.png"/>
          <p:cNvPicPr/>
          <p:nvPr/>
        </p:nvPicPr>
        <p:blipFill>
          <a:blip r:embed="rId2">
            <a:extLst/>
          </a:blip>
          <a:stretch>
            <a:fillRect/>
          </a:stretch>
        </p:blipFill>
        <p:spPr>
          <a:xfrm>
            <a:off x="180205" y="3661967"/>
            <a:ext cx="1981203" cy="2005017"/>
          </a:xfrm>
          <a:prstGeom prst="rect">
            <a:avLst/>
          </a:prstGeom>
          <a:ln w="22225">
            <a:solidFill/>
            <a:miter/>
          </a:ln>
        </p:spPr>
      </p:pic>
      <p:sp>
        <p:nvSpPr>
          <p:cNvPr id="97" name="Shape 97"/>
          <p:cNvSpPr/>
          <p:nvPr/>
        </p:nvSpPr>
        <p:spPr>
          <a:xfrm>
            <a:off x="162322" y="5751969"/>
            <a:ext cx="1981201" cy="26616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defRPr>
                <a:solidFill>
                  <a:srgbClr val="000000"/>
                </a:solidFill>
              </a:defRPr>
            </a:pPr>
            <a:r>
              <a:rPr sz="900" u="sng">
                <a:solidFill>
                  <a:srgbClr val="2F2B20"/>
                </a:solidFill>
                <a:latin typeface="Times New Roman"/>
                <a:ea typeface="Times New Roman"/>
                <a:cs typeface="Times New Roman"/>
                <a:sym typeface="Times New Roman"/>
              </a:rPr>
              <a:t>Photo.2: </a:t>
            </a:r>
            <a:r>
              <a:rPr sz="900">
                <a:solidFill>
                  <a:srgbClr val="2F2B20"/>
                </a:solidFill>
                <a:latin typeface="Times New Roman"/>
                <a:ea typeface="Times New Roman"/>
                <a:cs typeface="Times New Roman"/>
                <a:sym typeface="Times New Roman"/>
              </a:rPr>
              <a:t>Lieu de ponte pr</a:t>
            </a:r>
            <a:r>
              <a:rPr sz="900">
                <a:solidFill>
                  <a:srgbClr val="2F2B20"/>
                </a:solidFill>
                <a:latin typeface="Calibri"/>
                <a:ea typeface="Calibri"/>
                <a:cs typeface="Calibri"/>
                <a:sym typeface="Calibri"/>
              </a:rPr>
              <a:t>é</a:t>
            </a:r>
            <a:r>
              <a:rPr sz="900">
                <a:solidFill>
                  <a:srgbClr val="2F2B20"/>
                </a:solidFill>
                <a:latin typeface="Times New Roman"/>
                <a:ea typeface="Times New Roman"/>
                <a:cs typeface="Times New Roman"/>
                <a:sym typeface="Times New Roman"/>
              </a:rPr>
              <a:t>f</a:t>
            </a:r>
            <a:r>
              <a:rPr sz="900">
                <a:solidFill>
                  <a:srgbClr val="2F2B20"/>
                </a:solidFill>
                <a:latin typeface="Calibri"/>
                <a:ea typeface="Calibri"/>
                <a:cs typeface="Calibri"/>
                <a:sym typeface="Calibri"/>
              </a:rPr>
              <a:t>é</a:t>
            </a:r>
            <a:r>
              <a:rPr sz="900">
                <a:solidFill>
                  <a:srgbClr val="2F2B20"/>
                </a:solidFill>
                <a:latin typeface="Times New Roman"/>
                <a:ea typeface="Times New Roman"/>
                <a:cs typeface="Times New Roman"/>
                <a:sym typeface="Times New Roman"/>
              </a:rPr>
              <a:t>rentiel de </a:t>
            </a:r>
            <a:r>
              <a:rPr i="1" sz="900">
                <a:solidFill>
                  <a:srgbClr val="2F2B20"/>
                </a:solidFill>
                <a:latin typeface="Times New Roman"/>
                <a:ea typeface="Times New Roman"/>
                <a:cs typeface="Times New Roman"/>
                <a:sym typeface="Times New Roman"/>
              </a:rPr>
              <a:t>R. ferrugineus</a:t>
            </a:r>
            <a:r>
              <a:rPr sz="1000">
                <a:solidFill>
                  <a:srgbClr val="2F2B20"/>
                </a:solidFill>
                <a:latin typeface="Times New Roman"/>
                <a:ea typeface="Times New Roman"/>
                <a:cs typeface="Times New Roman"/>
                <a:sym typeface="Times New Roman"/>
              </a:rPr>
              <a:t>.</a:t>
            </a:r>
          </a:p>
        </p:txBody>
      </p:sp>
      <p:sp>
        <p:nvSpPr>
          <p:cNvPr id="98" name="Shape 98"/>
          <p:cNvSpPr/>
          <p:nvPr/>
        </p:nvSpPr>
        <p:spPr>
          <a:xfrm>
            <a:off x="2266026" y="3618365"/>
            <a:ext cx="3827270" cy="2180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sz="1200">
                <a:latin typeface="Times New Roman"/>
                <a:ea typeface="Times New Roman"/>
                <a:cs typeface="Times New Roman"/>
                <a:sym typeface="Times New Roman"/>
              </a:defRPr>
            </a:lvl1pPr>
          </a:lstStyle>
          <a:p>
            <a:pPr lvl="0">
              <a:defRPr sz="1800">
                <a:solidFill>
                  <a:srgbClr val="000000"/>
                </a:solidFill>
              </a:defRPr>
            </a:pPr>
            <a:r>
              <a:rPr sz="1200">
                <a:solidFill>
                  <a:srgbClr val="2F2B20"/>
                </a:solidFill>
              </a:rPr>
              <a:t>Les larves nouvellement-nées se nourrissent des tissus vivant des bases foliaires et se déplacent dans les zones les plus internes de la plante pour se nourrir : dans le stipe, les feuilles non déployées, et dans le méristème.  Elles migrent du cœur du palmier en créant  des tunnels vers le plateau radiculaire et la jonction des rejets et s’alimentent de leurs composants internes. Avec la mue l’appétit des larves augmente avec une tendance à se nourrir principalement sur les tissus mous entourant le méristème apical. Les Larves matures migrent ensuite vers la périphérie du stipe afin d’établir un cocon en fibres de palmier. </a:t>
            </a:r>
          </a:p>
        </p:txBody>
      </p:sp>
      <p:sp>
        <p:nvSpPr>
          <p:cNvPr id="99" name="Shape 99"/>
          <p:cNvSpPr/>
          <p:nvPr/>
        </p:nvSpPr>
        <p:spPr>
          <a:xfrm>
            <a:off x="200420" y="6139836"/>
            <a:ext cx="5892877" cy="656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200">
                <a:solidFill>
                  <a:srgbClr val="2F2B20"/>
                </a:solidFill>
                <a:latin typeface="Times New Roman"/>
                <a:ea typeface="Times New Roman"/>
                <a:cs typeface="Times New Roman"/>
                <a:sym typeface="Times New Roman"/>
              </a:rPr>
              <a:t>A la suite de quoi les larves entrent dans une phase de nymphe (Murphy et Briscoe., 1999). Une </a:t>
            </a:r>
            <a:r>
              <a:rPr sz="1200" u="sng">
                <a:solidFill>
                  <a:srgbClr val="2F2B20"/>
                </a:solidFill>
                <a:latin typeface="Times New Roman"/>
                <a:ea typeface="Times New Roman"/>
                <a:cs typeface="Times New Roman"/>
                <a:sym typeface="Times New Roman"/>
              </a:rPr>
              <a:t>nouvelle</a:t>
            </a:r>
            <a:r>
              <a:rPr sz="1200">
                <a:solidFill>
                  <a:srgbClr val="2F2B20"/>
                </a:solidFill>
                <a:latin typeface="Times New Roman"/>
                <a:ea typeface="Times New Roman"/>
                <a:cs typeface="Times New Roman"/>
                <a:sym typeface="Times New Roman"/>
              </a:rPr>
              <a:t> génération d’adulte émerge alors et re-ponds sur le même palmier jusqu'à ce que celui-ci succombe.</a:t>
            </a:r>
          </a:p>
        </p:txBody>
      </p:sp>
      <p:sp>
        <p:nvSpPr>
          <p:cNvPr id="100" name="Shape 100"/>
          <p:cNvSpPr/>
          <p:nvPr/>
        </p:nvSpPr>
        <p:spPr>
          <a:xfrm>
            <a:off x="200422" y="6948264"/>
            <a:ext cx="5662666" cy="141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72861" indent="-172861" algn="ctr">
              <a:buClr>
                <a:srgbClr val="2F2B20"/>
              </a:buClr>
              <a:buSzPct val="100000"/>
              <a:buFont typeface="Courier New"/>
              <a:buChar char="o"/>
              <a:defRPr>
                <a:solidFill>
                  <a:srgbClr val="000000"/>
                </a:solidFill>
              </a:defRPr>
            </a:pPr>
            <a:r>
              <a:rPr sz="1400" u="sng">
                <a:solidFill>
                  <a:srgbClr val="2F2B20"/>
                </a:solidFill>
                <a:latin typeface="Times New Roman Bold"/>
                <a:ea typeface="Times New Roman Bold"/>
                <a:cs typeface="Times New Roman Bold"/>
                <a:sym typeface="Times New Roman Bold"/>
              </a:rPr>
              <a:t>Les facteurs favorables au développement du charançon</a:t>
            </a:r>
            <a:endParaRPr b="1" sz="1400" u="sng">
              <a:latin typeface="Calibri"/>
              <a:ea typeface="Calibri"/>
              <a:cs typeface="Calibri"/>
              <a:sym typeface="Calibri"/>
            </a:endParaRPr>
          </a:p>
          <a:p>
            <a:pPr lvl="0">
              <a:defRPr>
                <a:solidFill>
                  <a:srgbClr val="000000"/>
                </a:solidFill>
              </a:defRPr>
            </a:pPr>
            <a:endParaRPr sz="1200">
              <a:latin typeface="Calibri"/>
              <a:ea typeface="Calibri"/>
              <a:cs typeface="Calibri"/>
              <a:sym typeface="Calibri"/>
            </a:endParaRPr>
          </a:p>
          <a:p>
            <a:pPr lvl="0" algn="just">
              <a:defRPr>
                <a:solidFill>
                  <a:srgbClr val="000000"/>
                </a:solidFill>
              </a:defRPr>
            </a:pPr>
            <a:r>
              <a:rPr sz="1200">
                <a:solidFill>
                  <a:srgbClr val="2F2B20"/>
                </a:solidFill>
                <a:latin typeface="Times New Roman"/>
                <a:ea typeface="Times New Roman"/>
                <a:cs typeface="Times New Roman"/>
                <a:sym typeface="Times New Roman"/>
              </a:rPr>
              <a:t>La ponte et les niveaux d’infection sont hautement influencés par le taux d’humidité et les températures de l’habitat. Il a été démontré que la température et le taux d’humidité notamment des sols jouent un rôle important dans la survie des adultes, mais également dans le développement des larves de charançon (Aldrym et Khalil,2003), les charançons adultes meurent après 4 à 6 jours, lorsqu’ils sont exposés à une période de sécheresse.</a:t>
            </a:r>
          </a:p>
        </p:txBody>
      </p:sp>
      <p:grpSp>
        <p:nvGrpSpPr>
          <p:cNvPr id="103" name="Group 103"/>
          <p:cNvGrpSpPr/>
          <p:nvPr/>
        </p:nvGrpSpPr>
        <p:grpSpPr>
          <a:xfrm>
            <a:off x="6381323" y="7596333"/>
            <a:ext cx="412633" cy="370661"/>
            <a:chOff x="0" y="0"/>
            <a:chExt cx="412631" cy="370660"/>
          </a:xfrm>
        </p:grpSpPr>
        <p:sp>
          <p:nvSpPr>
            <p:cNvPr id="101" name="Shape 101"/>
            <p:cNvSpPr/>
            <p:nvPr/>
          </p:nvSpPr>
          <p:spPr>
            <a:xfrm>
              <a:off x="-1" y="-1"/>
              <a:ext cx="412632" cy="3706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83" y="21600"/>
                  </a:moveTo>
                  <a:cubicBezTo>
                    <a:pt x="1559" y="21600"/>
                    <a:pt x="0" y="19864"/>
                    <a:pt x="0" y="17723"/>
                  </a:cubicBezTo>
                  <a:lnTo>
                    <a:pt x="0" y="3877"/>
                  </a:lnTo>
                  <a:cubicBezTo>
                    <a:pt x="0" y="1736"/>
                    <a:pt x="1559" y="0"/>
                    <a:pt x="3483" y="0"/>
                  </a:cubicBezTo>
                  <a:moveTo>
                    <a:pt x="18117" y="0"/>
                  </a:moveTo>
                  <a:cubicBezTo>
                    <a:pt x="20041" y="0"/>
                    <a:pt x="21600" y="1736"/>
                    <a:pt x="21600" y="3877"/>
                  </a:cubicBezTo>
                  <a:lnTo>
                    <a:pt x="21600" y="17723"/>
                  </a:lnTo>
                  <a:cubicBezTo>
                    <a:pt x="21600" y="19864"/>
                    <a:pt x="20041" y="21600"/>
                    <a:pt x="18117" y="21600"/>
                  </a:cubicBezTo>
                </a:path>
              </a:pathLst>
            </a:custGeom>
            <a:noFill/>
            <a:ln w="19050" cap="flat">
              <a:solidFill>
                <a:srgbClr val="FFFFFF"/>
              </a:solidFill>
              <a:prstDash val="solid"/>
              <a:bevel/>
            </a:ln>
            <a:effectLst/>
          </p:spPr>
          <p:txBody>
            <a:bodyPr wrap="square" lIns="0" tIns="0" rIns="0" bIns="0" numCol="1" anchor="ctr">
              <a:noAutofit/>
            </a:bodyPr>
            <a:lstStyle/>
            <a:p>
              <a:pPr lvl="0" algn="ctr">
                <a:defRPr>
                  <a:latin typeface="Calibri"/>
                  <a:ea typeface="Calibri"/>
                  <a:cs typeface="Calibri"/>
                  <a:sym typeface="Calibri"/>
                </a:defRPr>
              </a:pPr>
            </a:p>
          </p:txBody>
        </p:sp>
        <p:sp>
          <p:nvSpPr>
            <p:cNvPr id="102" name="Shape 102"/>
            <p:cNvSpPr/>
            <p:nvPr/>
          </p:nvSpPr>
          <p:spPr>
            <a:xfrm>
              <a:off x="19486" y="51979"/>
              <a:ext cx="373658"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latin typeface="Calibri"/>
                  <a:ea typeface="Calibri"/>
                  <a:cs typeface="Calibri"/>
                  <a:sym typeface="Calibri"/>
                </a:defRPr>
              </a:lvl1pPr>
            </a:lstStyle>
            <a:p>
              <a:pPr lvl="0">
                <a:defRPr>
                  <a:solidFill>
                    <a:srgbClr val="000000"/>
                  </a:solidFill>
                </a:defRPr>
              </a:pPr>
              <a:r>
                <a:rPr>
                  <a:solidFill>
                    <a:srgbClr val="2F2B20"/>
                  </a:solidFill>
                </a:rPr>
                <a:t>4</a:t>
              </a:r>
            </a:p>
          </p:txBody>
        </p:sp>
      </p:gr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nvSpPr>
        <p:spPr>
          <a:xfrm>
            <a:off x="188638" y="251519"/>
            <a:ext cx="5904660" cy="1799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200">
                <a:solidFill>
                  <a:srgbClr val="2F2B20"/>
                </a:solidFill>
                <a:latin typeface="Times New Roman"/>
                <a:ea typeface="Times New Roman"/>
                <a:cs typeface="Times New Roman"/>
                <a:sym typeface="Times New Roman"/>
              </a:rPr>
              <a:t>Les charençons utilisent alors l’enfouissement dans le sol comme refuge temporaire. Néanmoins, l’absence d’eau ne semble pas un obstacle pour la reproduction, bien qu’il y </a:t>
            </a:r>
            <a:r>
              <a:rPr sz="1200" u="sng">
                <a:solidFill>
                  <a:srgbClr val="2F2B20"/>
                </a:solidFill>
                <a:latin typeface="Times New Roman"/>
                <a:ea typeface="Times New Roman"/>
                <a:cs typeface="Times New Roman"/>
                <a:sym typeface="Times New Roman"/>
              </a:rPr>
              <a:t>ait </a:t>
            </a:r>
            <a:r>
              <a:rPr sz="1200">
                <a:solidFill>
                  <a:srgbClr val="2F2B20"/>
                </a:solidFill>
                <a:latin typeface="Times New Roman"/>
                <a:ea typeface="Times New Roman"/>
                <a:cs typeface="Times New Roman"/>
                <a:sym typeface="Times New Roman"/>
              </a:rPr>
              <a:t>plus d’accouplement en présence d’eau qu’en période de sécheresse. Les charançon adultes ont plus de facilités à  s’enterrer dans de la  tourbe et du sable humide que dans d’autres types de sol. La capacité d’enterrement des </a:t>
            </a:r>
            <a:r>
              <a:rPr sz="1200" u="sng">
                <a:solidFill>
                  <a:srgbClr val="2F2B20"/>
                </a:solidFill>
                <a:latin typeface="Times New Roman"/>
                <a:ea typeface="Times New Roman"/>
                <a:cs typeface="Times New Roman"/>
                <a:sym typeface="Times New Roman"/>
              </a:rPr>
              <a:t>charançons</a:t>
            </a:r>
            <a:r>
              <a:rPr sz="1200">
                <a:solidFill>
                  <a:srgbClr val="2F2B20"/>
                </a:solidFill>
                <a:latin typeface="Times New Roman"/>
                <a:ea typeface="Times New Roman"/>
                <a:cs typeface="Times New Roman"/>
                <a:sym typeface="Times New Roman"/>
              </a:rPr>
              <a:t>, dépend du taux d’humidité du sol et de la profondeur de celui-ci. Les charançon adultes, ne pénètrent pas dans de la tourbe sèche. Il apparaitrait que les palmiers les plus infestés par le charançon sont ceux possédant des systèmes d’irrigation dispersif (irrigation par dispersion, comme en champs) en comparaison des arbres possédant une irrigation localisée (tuyaux, avec libération  localisés).</a:t>
            </a:r>
          </a:p>
        </p:txBody>
      </p:sp>
      <p:grpSp>
        <p:nvGrpSpPr>
          <p:cNvPr id="108" name="Group 108"/>
          <p:cNvGrpSpPr/>
          <p:nvPr/>
        </p:nvGrpSpPr>
        <p:grpSpPr>
          <a:xfrm>
            <a:off x="6381323" y="7596333"/>
            <a:ext cx="412633" cy="370661"/>
            <a:chOff x="0" y="0"/>
            <a:chExt cx="412631" cy="370660"/>
          </a:xfrm>
        </p:grpSpPr>
        <p:sp>
          <p:nvSpPr>
            <p:cNvPr id="106" name="Shape 106"/>
            <p:cNvSpPr/>
            <p:nvPr/>
          </p:nvSpPr>
          <p:spPr>
            <a:xfrm>
              <a:off x="-1" y="-1"/>
              <a:ext cx="412632" cy="3706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83" y="21600"/>
                  </a:moveTo>
                  <a:cubicBezTo>
                    <a:pt x="1559" y="21600"/>
                    <a:pt x="0" y="19864"/>
                    <a:pt x="0" y="17723"/>
                  </a:cubicBezTo>
                  <a:lnTo>
                    <a:pt x="0" y="3877"/>
                  </a:lnTo>
                  <a:cubicBezTo>
                    <a:pt x="0" y="1736"/>
                    <a:pt x="1559" y="0"/>
                    <a:pt x="3483" y="0"/>
                  </a:cubicBezTo>
                  <a:moveTo>
                    <a:pt x="18117" y="0"/>
                  </a:moveTo>
                  <a:cubicBezTo>
                    <a:pt x="20041" y="0"/>
                    <a:pt x="21600" y="1736"/>
                    <a:pt x="21600" y="3877"/>
                  </a:cubicBezTo>
                  <a:lnTo>
                    <a:pt x="21600" y="17723"/>
                  </a:lnTo>
                  <a:cubicBezTo>
                    <a:pt x="21600" y="19864"/>
                    <a:pt x="20041" y="21600"/>
                    <a:pt x="18117" y="21600"/>
                  </a:cubicBezTo>
                </a:path>
              </a:pathLst>
            </a:custGeom>
            <a:noFill/>
            <a:ln w="19050" cap="flat">
              <a:solidFill>
                <a:srgbClr val="FFFFFF"/>
              </a:solidFill>
              <a:prstDash val="solid"/>
              <a:bevel/>
            </a:ln>
            <a:effectLst/>
          </p:spPr>
          <p:txBody>
            <a:bodyPr wrap="square" lIns="0" tIns="0" rIns="0" bIns="0" numCol="1" anchor="ctr">
              <a:noAutofit/>
            </a:bodyPr>
            <a:lstStyle/>
            <a:p>
              <a:pPr lvl="0" algn="ctr">
                <a:defRPr>
                  <a:latin typeface="Calibri"/>
                  <a:ea typeface="Calibri"/>
                  <a:cs typeface="Calibri"/>
                  <a:sym typeface="Calibri"/>
                </a:defRPr>
              </a:pPr>
            </a:p>
          </p:txBody>
        </p:sp>
        <p:sp>
          <p:nvSpPr>
            <p:cNvPr id="107" name="Shape 107"/>
            <p:cNvSpPr/>
            <p:nvPr/>
          </p:nvSpPr>
          <p:spPr>
            <a:xfrm>
              <a:off x="19486" y="51979"/>
              <a:ext cx="373658"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latin typeface="Calibri"/>
                  <a:ea typeface="Calibri"/>
                  <a:cs typeface="Calibri"/>
                  <a:sym typeface="Calibri"/>
                </a:defRPr>
              </a:lvl1pPr>
            </a:lstStyle>
            <a:p>
              <a:pPr lvl="0">
                <a:defRPr>
                  <a:solidFill>
                    <a:srgbClr val="000000"/>
                  </a:solidFill>
                </a:defRPr>
              </a:pPr>
              <a:r>
                <a:rPr>
                  <a:solidFill>
                    <a:srgbClr val="2F2B20"/>
                  </a:solidFill>
                </a:rPr>
                <a:t>5</a:t>
              </a:r>
            </a:p>
          </p:txBody>
        </p:sp>
      </p:grpSp>
      <p:pic>
        <p:nvPicPr>
          <p:cNvPr id="109" name="image1.gif"/>
          <p:cNvPicPr/>
          <p:nvPr/>
        </p:nvPicPr>
        <p:blipFill>
          <a:blip r:embed="rId2">
            <a:extLst/>
          </a:blip>
          <a:stretch>
            <a:fillRect/>
          </a:stretch>
        </p:blipFill>
        <p:spPr>
          <a:xfrm>
            <a:off x="254966" y="2071195"/>
            <a:ext cx="3076758" cy="1513162"/>
          </a:xfrm>
          <a:prstGeom prst="rect">
            <a:avLst/>
          </a:prstGeom>
          <a:ln w="12700">
            <a:miter lim="400000"/>
          </a:ln>
        </p:spPr>
      </p:pic>
      <p:pic>
        <p:nvPicPr>
          <p:cNvPr id="110" name="image6.jpeg"/>
          <p:cNvPicPr/>
          <p:nvPr/>
        </p:nvPicPr>
        <p:blipFill>
          <a:blip r:embed="rId3">
            <a:extLst/>
          </a:blip>
          <a:stretch>
            <a:fillRect/>
          </a:stretch>
        </p:blipFill>
        <p:spPr>
          <a:xfrm>
            <a:off x="3495328" y="2071195"/>
            <a:ext cx="2323131" cy="1545941"/>
          </a:xfrm>
          <a:prstGeom prst="rect">
            <a:avLst/>
          </a:prstGeom>
          <a:ln w="12700">
            <a:miter lim="400000"/>
          </a:ln>
        </p:spPr>
      </p:pic>
      <p:sp>
        <p:nvSpPr>
          <p:cNvPr id="111" name="Shape 111"/>
          <p:cNvSpPr/>
          <p:nvPr/>
        </p:nvSpPr>
        <p:spPr>
          <a:xfrm>
            <a:off x="254967" y="3681743"/>
            <a:ext cx="2949277" cy="2135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defRPr>
                <a:solidFill>
                  <a:srgbClr val="000000"/>
                </a:solidFill>
              </a:defRPr>
            </a:pPr>
            <a:r>
              <a:rPr sz="900" u="sng">
                <a:solidFill>
                  <a:srgbClr val="2F2B20"/>
                </a:solidFill>
                <a:latin typeface="Times New Roman"/>
                <a:ea typeface="Times New Roman"/>
                <a:cs typeface="Times New Roman"/>
                <a:sym typeface="Times New Roman"/>
              </a:rPr>
              <a:t>Figure.2</a:t>
            </a:r>
            <a:r>
              <a:rPr sz="900">
                <a:solidFill>
                  <a:srgbClr val="2F2B20"/>
                </a:solidFill>
                <a:latin typeface="Times New Roman"/>
                <a:ea typeface="Times New Roman"/>
                <a:cs typeface="Times New Roman"/>
                <a:sym typeface="Times New Roman"/>
              </a:rPr>
              <a:t>: système d’arrosage ponctuel (www.google.fr) </a:t>
            </a:r>
          </a:p>
        </p:txBody>
      </p:sp>
      <p:sp>
        <p:nvSpPr>
          <p:cNvPr id="112" name="Shape 112"/>
          <p:cNvSpPr/>
          <p:nvPr/>
        </p:nvSpPr>
        <p:spPr>
          <a:xfrm>
            <a:off x="3356476" y="3699350"/>
            <a:ext cx="2611163" cy="3405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defRPr>
                <a:solidFill>
                  <a:srgbClr val="000000"/>
                </a:solidFill>
              </a:defRPr>
            </a:pPr>
            <a:r>
              <a:rPr sz="900" u="sng">
                <a:solidFill>
                  <a:srgbClr val="2F2B20"/>
                </a:solidFill>
                <a:latin typeface="Times New Roman"/>
                <a:ea typeface="Times New Roman"/>
                <a:cs typeface="Times New Roman"/>
                <a:sym typeface="Times New Roman"/>
              </a:rPr>
              <a:t>Photo.3 : </a:t>
            </a:r>
            <a:r>
              <a:rPr sz="900">
                <a:solidFill>
                  <a:srgbClr val="2F2B20"/>
                </a:solidFill>
                <a:latin typeface="Times New Roman"/>
                <a:ea typeface="Times New Roman"/>
                <a:cs typeface="Times New Roman"/>
                <a:sym typeface="Times New Roman"/>
              </a:rPr>
              <a:t>système d’arrosage dispersif (www.google.fr) </a:t>
            </a:r>
          </a:p>
        </p:txBody>
      </p:sp>
      <p:sp>
        <p:nvSpPr>
          <p:cNvPr id="113" name="Shape 113"/>
          <p:cNvSpPr/>
          <p:nvPr/>
        </p:nvSpPr>
        <p:spPr>
          <a:xfrm>
            <a:off x="310089" y="4039935"/>
            <a:ext cx="5783209" cy="1227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sz="1200">
                <a:latin typeface="Times New Roman"/>
                <a:ea typeface="Times New Roman"/>
                <a:cs typeface="Times New Roman"/>
                <a:sym typeface="Times New Roman"/>
              </a:defRPr>
            </a:lvl1pPr>
          </a:lstStyle>
          <a:p>
            <a:pPr lvl="0">
              <a:defRPr sz="1800">
                <a:solidFill>
                  <a:srgbClr val="000000"/>
                </a:solidFill>
              </a:defRPr>
            </a:pPr>
            <a:r>
              <a:rPr sz="1200">
                <a:solidFill>
                  <a:srgbClr val="2F2B20"/>
                </a:solidFill>
              </a:rPr>
              <a:t>Ainsi, des sols arrosés par des systèmes dispersif seront plus aptes à protéger les charançons lors de périodes de sécheresses. La ponte est fortement affectée par la température, celle-ci étant  idéale entre 13.95 et 15.45 °C . Les périodes de pontes ou d’infestation sont alors le plus propice entre avril et septembre période où il commence à faire doux dans les zones sud Européennes. Les températures inférieur à 4.5 °C se révèlent mortelles pour le stade imago , tandis que les températures inférieures à 10.30 °C, sont mortelles pour les larves  naissantes.</a:t>
            </a:r>
          </a:p>
        </p:txBody>
      </p:sp>
      <p:sp>
        <p:nvSpPr>
          <p:cNvPr id="114" name="Shape 114"/>
          <p:cNvSpPr/>
          <p:nvPr/>
        </p:nvSpPr>
        <p:spPr>
          <a:xfrm>
            <a:off x="3456842" y="6444207"/>
            <a:ext cx="2780471" cy="9242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000" u="sng">
                <a:solidFill>
                  <a:srgbClr val="2F2B20"/>
                </a:solidFill>
                <a:latin typeface="Times New Roman"/>
                <a:ea typeface="Times New Roman"/>
                <a:cs typeface="Times New Roman"/>
                <a:sym typeface="Times New Roman"/>
              </a:rPr>
              <a:t>Figure.3: </a:t>
            </a:r>
            <a:r>
              <a:rPr sz="1000">
                <a:solidFill>
                  <a:srgbClr val="2F2B20"/>
                </a:solidFill>
                <a:latin typeface="Times New Roman"/>
                <a:ea typeface="Times New Roman"/>
                <a:cs typeface="Times New Roman"/>
                <a:sym typeface="Times New Roman"/>
              </a:rPr>
              <a:t>Estimation des périodes d’oviposition de </a:t>
            </a:r>
            <a:r>
              <a:rPr i="1" sz="1000">
                <a:solidFill>
                  <a:srgbClr val="2F2B20"/>
                </a:solidFill>
                <a:latin typeface="Times New Roman"/>
                <a:ea typeface="Times New Roman"/>
                <a:cs typeface="Times New Roman"/>
                <a:sym typeface="Times New Roman"/>
              </a:rPr>
              <a:t>R. ferrugineus </a:t>
            </a:r>
            <a:r>
              <a:rPr sz="1000">
                <a:solidFill>
                  <a:srgbClr val="2F2B20"/>
                </a:solidFill>
                <a:latin typeface="Times New Roman"/>
                <a:ea typeface="Times New Roman"/>
                <a:cs typeface="Times New Roman"/>
                <a:sym typeface="Times New Roman"/>
              </a:rPr>
              <a:t>basé sur les moyennes de températures  dans le bassin méditerranéen </a:t>
            </a:r>
            <a:r>
              <a:rPr i="1" sz="1000">
                <a:solidFill>
                  <a:srgbClr val="2F2B20"/>
                </a:solidFill>
                <a:latin typeface="Times New Roman"/>
                <a:ea typeface="Times New Roman"/>
                <a:cs typeface="Times New Roman"/>
                <a:sym typeface="Times New Roman"/>
              </a:rPr>
              <a:t>(O. Dembilio et J.A. Jacas, 2012). </a:t>
            </a:r>
            <a:r>
              <a:rPr sz="1000">
                <a:solidFill>
                  <a:srgbClr val="2F2B20"/>
                </a:solidFill>
                <a:latin typeface="Times New Roman"/>
                <a:ea typeface="Times New Roman"/>
                <a:cs typeface="Times New Roman"/>
                <a:sym typeface="Times New Roman"/>
              </a:rPr>
              <a:t>En rouge, les périodes de ponte du charençon, en rose les périodes d’incubation des œufs.</a:t>
            </a:r>
          </a:p>
        </p:txBody>
      </p:sp>
      <p:pic>
        <p:nvPicPr>
          <p:cNvPr id="115" name="image4.png"/>
          <p:cNvPicPr/>
          <p:nvPr/>
        </p:nvPicPr>
        <p:blipFill>
          <a:blip r:embed="rId4">
            <a:extLst/>
          </a:blip>
          <a:stretch>
            <a:fillRect/>
          </a:stretch>
        </p:blipFill>
        <p:spPr>
          <a:xfrm>
            <a:off x="428648" y="5400461"/>
            <a:ext cx="2933701" cy="3248027"/>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nvSpPr>
        <p:spPr>
          <a:xfrm>
            <a:off x="835197" y="107502"/>
            <a:ext cx="5184581" cy="275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50800" indent="-50800" algn="ctr">
              <a:buClr>
                <a:srgbClr val="2F2B20"/>
              </a:buClr>
              <a:buSzPct val="100000"/>
              <a:buFont typeface="Courier New"/>
              <a:buChar char="o"/>
              <a:defRPr>
                <a:solidFill>
                  <a:srgbClr val="000000"/>
                </a:solidFill>
              </a:defRPr>
            </a:pPr>
            <a:r>
              <a:rPr sz="1200">
                <a:solidFill>
                  <a:srgbClr val="2F2B20"/>
                </a:solidFill>
                <a:latin typeface="Times New Roman Bold"/>
                <a:ea typeface="Times New Roman Bold"/>
                <a:cs typeface="Times New Roman Bold"/>
                <a:sym typeface="Times New Roman Bold"/>
              </a:rPr>
              <a:t> </a:t>
            </a:r>
            <a:r>
              <a:rPr sz="1200" u="sng">
                <a:solidFill>
                  <a:srgbClr val="2F2B20"/>
                </a:solidFill>
                <a:latin typeface="Times New Roman Bold"/>
                <a:ea typeface="Times New Roman Bold"/>
                <a:cs typeface="Times New Roman Bold"/>
                <a:sym typeface="Times New Roman Bold"/>
              </a:rPr>
              <a:t>Attractifs, répulsifs du charançon rouge.</a:t>
            </a:r>
          </a:p>
        </p:txBody>
      </p:sp>
      <p:sp>
        <p:nvSpPr>
          <p:cNvPr id="118" name="Shape 118"/>
          <p:cNvSpPr/>
          <p:nvPr/>
        </p:nvSpPr>
        <p:spPr>
          <a:xfrm>
            <a:off x="332654" y="467543"/>
            <a:ext cx="5904660" cy="1037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200">
                <a:solidFill>
                  <a:srgbClr val="2F2B20"/>
                </a:solidFill>
                <a:latin typeface="Times New Roman"/>
                <a:ea typeface="Times New Roman"/>
                <a:cs typeface="Times New Roman"/>
                <a:sym typeface="Times New Roman"/>
              </a:rPr>
              <a:t>Les Coléoptères de la famille des Curculionidés sont connus pour fonctionner via des signaux chimiques et hormonaux. C’est pourquoi certaines espèces chimiques émises par les palmiers dans leur ensemble vont attirer les mâles et les femelles charançon. Certaines de ces molécules naturelles telles que les terpènes, l’éthyle acétate, les acétaldéhyde ou encore l’éthanol ont été identifiés (</a:t>
            </a:r>
            <a:r>
              <a:rPr i="1" sz="1200">
                <a:solidFill>
                  <a:srgbClr val="2F2B20"/>
                </a:solidFill>
                <a:latin typeface="Times New Roman"/>
                <a:ea typeface="Times New Roman"/>
                <a:cs typeface="Times New Roman"/>
                <a:sym typeface="Times New Roman"/>
              </a:rPr>
              <a:t>J.Natn.Coun.Sri Lanka, 1994</a:t>
            </a:r>
            <a:r>
              <a:rPr sz="1200">
                <a:solidFill>
                  <a:srgbClr val="2F2B20"/>
                </a:solidFill>
                <a:latin typeface="Times New Roman"/>
                <a:ea typeface="Times New Roman"/>
                <a:cs typeface="Times New Roman"/>
                <a:sym typeface="Times New Roman"/>
              </a:rPr>
              <a:t>) comme des attractifs puissants.  </a:t>
            </a:r>
          </a:p>
        </p:txBody>
      </p:sp>
      <p:grpSp>
        <p:nvGrpSpPr>
          <p:cNvPr id="121" name="Group 121"/>
          <p:cNvGrpSpPr/>
          <p:nvPr/>
        </p:nvGrpSpPr>
        <p:grpSpPr>
          <a:xfrm>
            <a:off x="6381323" y="7596333"/>
            <a:ext cx="412633" cy="370661"/>
            <a:chOff x="0" y="0"/>
            <a:chExt cx="412631" cy="370660"/>
          </a:xfrm>
        </p:grpSpPr>
        <p:sp>
          <p:nvSpPr>
            <p:cNvPr id="119" name="Shape 119"/>
            <p:cNvSpPr/>
            <p:nvPr/>
          </p:nvSpPr>
          <p:spPr>
            <a:xfrm>
              <a:off x="-1" y="-1"/>
              <a:ext cx="412632" cy="3706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83" y="21600"/>
                  </a:moveTo>
                  <a:cubicBezTo>
                    <a:pt x="1559" y="21600"/>
                    <a:pt x="0" y="19864"/>
                    <a:pt x="0" y="17723"/>
                  </a:cubicBezTo>
                  <a:lnTo>
                    <a:pt x="0" y="3877"/>
                  </a:lnTo>
                  <a:cubicBezTo>
                    <a:pt x="0" y="1736"/>
                    <a:pt x="1559" y="0"/>
                    <a:pt x="3483" y="0"/>
                  </a:cubicBezTo>
                  <a:moveTo>
                    <a:pt x="18117" y="0"/>
                  </a:moveTo>
                  <a:cubicBezTo>
                    <a:pt x="20041" y="0"/>
                    <a:pt x="21600" y="1736"/>
                    <a:pt x="21600" y="3877"/>
                  </a:cubicBezTo>
                  <a:lnTo>
                    <a:pt x="21600" y="17723"/>
                  </a:lnTo>
                  <a:cubicBezTo>
                    <a:pt x="21600" y="19864"/>
                    <a:pt x="20041" y="21600"/>
                    <a:pt x="18117" y="21600"/>
                  </a:cubicBezTo>
                </a:path>
              </a:pathLst>
            </a:custGeom>
            <a:noFill/>
            <a:ln w="19050" cap="flat">
              <a:solidFill>
                <a:srgbClr val="FFFFFF"/>
              </a:solidFill>
              <a:prstDash val="solid"/>
              <a:bevel/>
            </a:ln>
            <a:effectLst/>
          </p:spPr>
          <p:txBody>
            <a:bodyPr wrap="square" lIns="0" tIns="0" rIns="0" bIns="0" numCol="1" anchor="ctr">
              <a:noAutofit/>
            </a:bodyPr>
            <a:lstStyle/>
            <a:p>
              <a:pPr lvl="0" algn="ctr">
                <a:defRPr>
                  <a:latin typeface="Calibri"/>
                  <a:ea typeface="Calibri"/>
                  <a:cs typeface="Calibri"/>
                  <a:sym typeface="Calibri"/>
                </a:defRPr>
              </a:pPr>
            </a:p>
          </p:txBody>
        </p:sp>
        <p:sp>
          <p:nvSpPr>
            <p:cNvPr id="120" name="Shape 120"/>
            <p:cNvSpPr/>
            <p:nvPr/>
          </p:nvSpPr>
          <p:spPr>
            <a:xfrm>
              <a:off x="19486" y="51979"/>
              <a:ext cx="373658"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latin typeface="Calibri"/>
                  <a:ea typeface="Calibri"/>
                  <a:cs typeface="Calibri"/>
                  <a:sym typeface="Calibri"/>
                </a:defRPr>
              </a:lvl1pPr>
            </a:lstStyle>
            <a:p>
              <a:pPr lvl="0"/>
              <a:r>
                <a:t>6</a:t>
              </a:r>
            </a:p>
          </p:txBody>
        </p:sp>
      </p:grpSp>
      <p:sp>
        <p:nvSpPr>
          <p:cNvPr id="122" name="Shape 122"/>
          <p:cNvSpPr/>
          <p:nvPr/>
        </p:nvSpPr>
        <p:spPr>
          <a:xfrm>
            <a:off x="372243" y="1498185"/>
            <a:ext cx="5760646" cy="216776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200">
                <a:solidFill>
                  <a:srgbClr val="0F182F"/>
                </a:solidFill>
                <a:latin typeface="Times New Roman"/>
                <a:ea typeface="Times New Roman"/>
                <a:cs typeface="Times New Roman"/>
                <a:sym typeface="Times New Roman"/>
              </a:rPr>
              <a:t>Certaines espèces de palmiers comme </a:t>
            </a:r>
            <a:r>
              <a:rPr i="1" sz="1200">
                <a:solidFill>
                  <a:srgbClr val="0F182F"/>
                </a:solidFill>
                <a:latin typeface="Times New Roman"/>
                <a:ea typeface="Times New Roman"/>
                <a:cs typeface="Times New Roman"/>
                <a:sym typeface="Times New Roman"/>
              </a:rPr>
              <a:t>Washingtonia filifera , </a:t>
            </a:r>
            <a:r>
              <a:rPr sz="1200">
                <a:solidFill>
                  <a:srgbClr val="0F182F"/>
                </a:solidFill>
                <a:latin typeface="Times New Roman"/>
                <a:ea typeface="Times New Roman"/>
                <a:cs typeface="Times New Roman"/>
                <a:sym typeface="Times New Roman"/>
              </a:rPr>
              <a:t>sont une des rares espèces à posséder un mécanisme de résistance à </a:t>
            </a:r>
            <a:r>
              <a:rPr i="1" sz="1200">
                <a:solidFill>
                  <a:srgbClr val="0F182F"/>
                </a:solidFill>
                <a:latin typeface="Times New Roman"/>
                <a:ea typeface="Times New Roman"/>
                <a:cs typeface="Times New Roman"/>
                <a:sym typeface="Times New Roman"/>
              </a:rPr>
              <a:t>R .ferrugineus</a:t>
            </a:r>
            <a:r>
              <a:rPr sz="1200">
                <a:solidFill>
                  <a:srgbClr val="0F182F"/>
                </a:solidFill>
                <a:latin typeface="Times New Roman"/>
                <a:ea typeface="Times New Roman"/>
                <a:cs typeface="Times New Roman"/>
                <a:sym typeface="Times New Roman"/>
              </a:rPr>
              <a:t>. Cette résistance est basée sur les exsudats antibiotiques sécrétés par ces palmiers. En effet chez</a:t>
            </a:r>
            <a:r>
              <a:rPr i="1" sz="1200">
                <a:solidFill>
                  <a:srgbClr val="0F182F"/>
                </a:solidFill>
                <a:latin typeface="Times New Roman"/>
                <a:ea typeface="Times New Roman"/>
                <a:cs typeface="Times New Roman"/>
                <a:sym typeface="Times New Roman"/>
              </a:rPr>
              <a:t> Washingtonia filifera, </a:t>
            </a:r>
            <a:r>
              <a:rPr sz="1200">
                <a:solidFill>
                  <a:srgbClr val="0F182F"/>
                </a:solidFill>
                <a:latin typeface="Times New Roman"/>
                <a:ea typeface="Times New Roman"/>
                <a:cs typeface="Times New Roman"/>
                <a:sym typeface="Times New Roman"/>
              </a:rPr>
              <a:t>il a été démontré que les exsudats blancs produits lors d’une coupure ou de l’invasion par les larves entraine la mort de celles-ci lors de la consommation des palmes. </a:t>
            </a:r>
            <a:endParaRPr>
              <a:latin typeface="Calibri"/>
              <a:ea typeface="Calibri"/>
              <a:cs typeface="Calibri"/>
              <a:sym typeface="Calibri"/>
            </a:endParaRPr>
          </a:p>
          <a:p>
            <a:pPr lvl="0" algn="just">
              <a:defRPr>
                <a:solidFill>
                  <a:srgbClr val="000000"/>
                </a:solidFill>
              </a:defRPr>
            </a:pPr>
            <a:endParaRPr sz="1200">
              <a:solidFill>
                <a:srgbClr val="0F182F"/>
              </a:solidFill>
              <a:latin typeface="Calibri"/>
              <a:ea typeface="Calibri"/>
              <a:cs typeface="Calibri"/>
              <a:sym typeface="Calibri"/>
            </a:endParaRPr>
          </a:p>
          <a:p>
            <a:pPr lvl="0" algn="just">
              <a:defRPr>
                <a:solidFill>
                  <a:srgbClr val="000000"/>
                </a:solidFill>
              </a:defRPr>
            </a:pPr>
            <a:r>
              <a:rPr sz="1200">
                <a:solidFill>
                  <a:srgbClr val="0F182F"/>
                </a:solidFill>
                <a:latin typeface="Times New Roman"/>
                <a:ea typeface="Times New Roman"/>
                <a:cs typeface="Times New Roman"/>
                <a:sym typeface="Times New Roman"/>
              </a:rPr>
              <a:t>Il existe d’autres substances ou mécaniques présents naturellement chez les palmiers </a:t>
            </a:r>
            <a:r>
              <a:rPr sz="1200" u="sng">
                <a:solidFill>
                  <a:srgbClr val="0F182F"/>
                </a:solidFill>
                <a:latin typeface="Times New Roman"/>
                <a:ea typeface="Times New Roman"/>
                <a:cs typeface="Times New Roman"/>
                <a:sym typeface="Times New Roman"/>
              </a:rPr>
              <a:t>provoquant </a:t>
            </a:r>
            <a:r>
              <a:rPr sz="1200">
                <a:solidFill>
                  <a:srgbClr val="0F182F"/>
                </a:solidFill>
                <a:latin typeface="Times New Roman"/>
                <a:ea typeface="Times New Roman"/>
                <a:cs typeface="Times New Roman"/>
                <a:sym typeface="Times New Roman"/>
              </a:rPr>
              <a:t> une haute mortalité des larves </a:t>
            </a:r>
            <a:r>
              <a:rPr i="1" sz="1200">
                <a:solidFill>
                  <a:srgbClr val="0F182F"/>
                </a:solidFill>
                <a:latin typeface="Times New Roman"/>
                <a:ea typeface="Times New Roman"/>
                <a:cs typeface="Times New Roman"/>
                <a:sym typeface="Times New Roman"/>
              </a:rPr>
              <a:t>(O. Dembilio et J.A. Jacas, 2012) </a:t>
            </a:r>
            <a:r>
              <a:rPr sz="1200">
                <a:solidFill>
                  <a:srgbClr val="0F182F"/>
                </a:solidFill>
                <a:latin typeface="Times New Roman"/>
                <a:ea typeface="Times New Roman"/>
                <a:cs typeface="Times New Roman"/>
                <a:sym typeface="Times New Roman"/>
              </a:rPr>
              <a:t>. Cependant ces mécanismes ne sont pas </a:t>
            </a:r>
            <a:r>
              <a:rPr sz="1200" u="sng">
                <a:solidFill>
                  <a:srgbClr val="0F182F"/>
                </a:solidFill>
                <a:latin typeface="Times New Roman"/>
                <a:ea typeface="Times New Roman"/>
                <a:cs typeface="Times New Roman"/>
                <a:sym typeface="Times New Roman"/>
              </a:rPr>
              <a:t>suffisants</a:t>
            </a:r>
            <a:r>
              <a:rPr sz="1200">
                <a:solidFill>
                  <a:srgbClr val="0F182F"/>
                </a:solidFill>
                <a:latin typeface="Times New Roman"/>
                <a:ea typeface="Times New Roman"/>
                <a:cs typeface="Times New Roman"/>
                <a:sym typeface="Times New Roman"/>
              </a:rPr>
              <a:t> pour </a:t>
            </a:r>
            <a:r>
              <a:rPr sz="1200" u="sng">
                <a:solidFill>
                  <a:srgbClr val="0F182F"/>
                </a:solidFill>
                <a:latin typeface="Times New Roman"/>
                <a:ea typeface="Times New Roman"/>
                <a:cs typeface="Times New Roman"/>
                <a:sym typeface="Times New Roman"/>
              </a:rPr>
              <a:t>enrayer</a:t>
            </a:r>
            <a:r>
              <a:rPr sz="1200">
                <a:solidFill>
                  <a:srgbClr val="0F182F"/>
                </a:solidFill>
                <a:latin typeface="Times New Roman"/>
                <a:ea typeface="Times New Roman"/>
                <a:cs typeface="Times New Roman"/>
                <a:sym typeface="Times New Roman"/>
              </a:rPr>
              <a:t> totalement le phénomène d’infestation. Il serait néanmoins intéressant d’explorer plus profondément ces pistes </a:t>
            </a:r>
            <a:r>
              <a:rPr sz="1200" u="sng">
                <a:solidFill>
                  <a:srgbClr val="0F182F"/>
                </a:solidFill>
                <a:latin typeface="Times New Roman"/>
                <a:ea typeface="Times New Roman"/>
                <a:cs typeface="Times New Roman"/>
                <a:sym typeface="Times New Roman"/>
              </a:rPr>
              <a:t>afin </a:t>
            </a:r>
            <a:r>
              <a:rPr sz="1200">
                <a:solidFill>
                  <a:srgbClr val="0F182F"/>
                </a:solidFill>
                <a:latin typeface="Times New Roman"/>
                <a:ea typeface="Times New Roman"/>
                <a:cs typeface="Times New Roman"/>
                <a:sym typeface="Times New Roman"/>
              </a:rPr>
              <a:t>de pouvoir créer des insecticides</a:t>
            </a:r>
            <a:r>
              <a:rPr sz="1200">
                <a:solidFill>
                  <a:srgbClr val="2F2B20"/>
                </a:solidFill>
                <a:latin typeface="Times New Roman"/>
                <a:ea typeface="Times New Roman"/>
                <a:cs typeface="Times New Roman"/>
                <a:sym typeface="Times New Roman"/>
              </a:rPr>
              <a:t> naturels.</a:t>
            </a:r>
          </a:p>
        </p:txBody>
      </p:sp>
      <p:sp>
        <p:nvSpPr>
          <p:cNvPr id="123" name="Shape 123"/>
          <p:cNvSpPr/>
          <p:nvPr/>
        </p:nvSpPr>
        <p:spPr>
          <a:xfrm>
            <a:off x="351679" y="3621842"/>
            <a:ext cx="5184582" cy="275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0800" indent="-50800" algn="ctr">
              <a:buClr>
                <a:srgbClr val="2F2B20"/>
              </a:buClr>
              <a:buSzPct val="100000"/>
              <a:buFont typeface="Wingdings"/>
              <a:buChar char="➢"/>
              <a:defRPr sz="1200" u="sng">
                <a:latin typeface="Times New Roman"/>
                <a:ea typeface="Times New Roman"/>
                <a:cs typeface="Times New Roman"/>
                <a:sym typeface="Times New Roman"/>
              </a:defRPr>
            </a:lvl1pPr>
          </a:lstStyle>
          <a:p>
            <a:pPr lvl="0">
              <a:defRPr sz="1800" u="none">
                <a:solidFill>
                  <a:srgbClr val="000000"/>
                </a:solidFill>
              </a:defRPr>
            </a:pPr>
            <a:r>
              <a:rPr sz="1200" u="sng">
                <a:solidFill>
                  <a:srgbClr val="2F2B20"/>
                </a:solidFill>
              </a:rPr>
              <a:t> Communication chimique et hormonale chez le charançon.</a:t>
            </a:r>
          </a:p>
        </p:txBody>
      </p:sp>
      <p:sp>
        <p:nvSpPr>
          <p:cNvPr id="124" name="Shape 124"/>
          <p:cNvSpPr/>
          <p:nvPr/>
        </p:nvSpPr>
        <p:spPr>
          <a:xfrm>
            <a:off x="259133" y="3923927"/>
            <a:ext cx="5760646" cy="17867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a:defRPr>
                <a:solidFill>
                  <a:srgbClr val="000000"/>
                </a:solidFill>
              </a:defRPr>
            </a:pPr>
            <a:r>
              <a:rPr sz="1200">
                <a:solidFill>
                  <a:srgbClr val="2F2B20"/>
                </a:solidFill>
                <a:latin typeface="Times New Roman"/>
                <a:ea typeface="Times New Roman"/>
                <a:cs typeface="Times New Roman"/>
                <a:sym typeface="Times New Roman"/>
              </a:rPr>
              <a:t>Après plusieurs études il apparait que</a:t>
            </a:r>
            <a:r>
              <a:rPr sz="1200" u="sng">
                <a:solidFill>
                  <a:srgbClr val="2F2B20"/>
                </a:solidFill>
                <a:latin typeface="Times New Roman"/>
                <a:ea typeface="Times New Roman"/>
                <a:cs typeface="Times New Roman"/>
                <a:sym typeface="Times New Roman"/>
              </a:rPr>
              <a:t> ce sont l</a:t>
            </a:r>
            <a:r>
              <a:rPr sz="1200">
                <a:solidFill>
                  <a:srgbClr val="2F2B20"/>
                </a:solidFill>
                <a:latin typeface="Times New Roman"/>
                <a:ea typeface="Times New Roman"/>
                <a:cs typeface="Times New Roman"/>
                <a:sym typeface="Times New Roman"/>
              </a:rPr>
              <a:t>es charançons mâles qui initient l’infestation en produisant des phéromones attractives à la fois pour les femelles et les mâles (</a:t>
            </a:r>
            <a:r>
              <a:rPr i="1" sz="1200">
                <a:solidFill>
                  <a:srgbClr val="2F2B20"/>
                </a:solidFill>
                <a:latin typeface="Times New Roman"/>
                <a:ea typeface="Times New Roman"/>
                <a:cs typeface="Times New Roman"/>
                <a:sym typeface="Times New Roman"/>
              </a:rPr>
              <a:t>Chang</a:t>
            </a:r>
            <a:endParaRPr>
              <a:latin typeface="Calibri"/>
              <a:ea typeface="Calibri"/>
              <a:cs typeface="Calibri"/>
              <a:sym typeface="Calibri"/>
            </a:endParaRPr>
          </a:p>
          <a:p>
            <a:pPr lvl="0" algn="just">
              <a:defRPr>
                <a:solidFill>
                  <a:srgbClr val="000000"/>
                </a:solidFill>
              </a:defRPr>
            </a:pPr>
            <a:r>
              <a:rPr i="1" sz="1200">
                <a:solidFill>
                  <a:srgbClr val="2F2B20"/>
                </a:solidFill>
                <a:latin typeface="Times New Roman"/>
                <a:ea typeface="Times New Roman"/>
                <a:cs typeface="Times New Roman"/>
                <a:sym typeface="Times New Roman"/>
              </a:rPr>
              <a:t>et al. 1971, Chang &amp; Curtis 1972</a:t>
            </a:r>
            <a:r>
              <a:rPr sz="1200">
                <a:solidFill>
                  <a:srgbClr val="2F2B20"/>
                </a:solidFill>
                <a:latin typeface="Times New Roman"/>
                <a:ea typeface="Times New Roman"/>
                <a:cs typeface="Times New Roman"/>
                <a:sym typeface="Times New Roman"/>
              </a:rPr>
              <a:t>).  Les phéromones produites seraient de type éthanol et ferruginol et </a:t>
            </a:r>
            <a:r>
              <a:rPr sz="1200" u="sng">
                <a:solidFill>
                  <a:srgbClr val="2F2B20"/>
                </a:solidFill>
                <a:latin typeface="Times New Roman"/>
                <a:ea typeface="Times New Roman"/>
                <a:cs typeface="Times New Roman"/>
                <a:sym typeface="Times New Roman"/>
              </a:rPr>
              <a:t>ressembleraient</a:t>
            </a:r>
            <a:r>
              <a:rPr sz="1200">
                <a:solidFill>
                  <a:srgbClr val="2F2B20"/>
                </a:solidFill>
                <a:latin typeface="Times New Roman"/>
                <a:ea typeface="Times New Roman"/>
                <a:cs typeface="Times New Roman"/>
                <a:sym typeface="Times New Roman"/>
              </a:rPr>
              <a:t> fortement aux substances éthanoïques (ou alcooliques) </a:t>
            </a:r>
            <a:r>
              <a:rPr sz="1200" u="sng">
                <a:solidFill>
                  <a:srgbClr val="2F2B20"/>
                </a:solidFill>
                <a:latin typeface="Times New Roman"/>
                <a:ea typeface="Times New Roman"/>
                <a:cs typeface="Times New Roman"/>
                <a:sym typeface="Times New Roman"/>
              </a:rPr>
              <a:t>émises</a:t>
            </a:r>
            <a:r>
              <a:rPr sz="1200">
                <a:solidFill>
                  <a:srgbClr val="2F2B20"/>
                </a:solidFill>
                <a:latin typeface="Times New Roman"/>
                <a:ea typeface="Times New Roman"/>
                <a:cs typeface="Times New Roman"/>
                <a:sym typeface="Times New Roman"/>
              </a:rPr>
              <a:t> par les palmiers </a:t>
            </a:r>
            <a:r>
              <a:rPr sz="1200" u="sng">
                <a:solidFill>
                  <a:srgbClr val="2F2B20"/>
                </a:solidFill>
                <a:latin typeface="Times New Roman"/>
                <a:ea typeface="Times New Roman"/>
                <a:cs typeface="Times New Roman"/>
                <a:sym typeface="Times New Roman"/>
              </a:rPr>
              <a:t>eux-mêmes. </a:t>
            </a:r>
            <a:endParaRPr sz="1200">
              <a:latin typeface="Calibri"/>
              <a:ea typeface="Calibri"/>
              <a:cs typeface="Calibri"/>
              <a:sym typeface="Calibri"/>
            </a:endParaRPr>
          </a:p>
          <a:p>
            <a:pPr lvl="0" algn="just">
              <a:defRPr>
                <a:solidFill>
                  <a:srgbClr val="000000"/>
                </a:solidFill>
              </a:defRPr>
            </a:pPr>
            <a:endParaRPr sz="1200">
              <a:latin typeface="Calibri"/>
              <a:ea typeface="Calibri"/>
              <a:cs typeface="Calibri"/>
              <a:sym typeface="Calibri"/>
            </a:endParaRPr>
          </a:p>
          <a:p>
            <a:pPr lvl="0" algn="just">
              <a:defRPr>
                <a:solidFill>
                  <a:srgbClr val="000000"/>
                </a:solidFill>
              </a:defRPr>
            </a:pPr>
            <a:r>
              <a:rPr sz="1200">
                <a:solidFill>
                  <a:srgbClr val="2F2B20"/>
                </a:solidFill>
                <a:latin typeface="Times New Roman"/>
                <a:ea typeface="Times New Roman"/>
                <a:cs typeface="Times New Roman"/>
                <a:sym typeface="Times New Roman"/>
              </a:rPr>
              <a:t>L’agrégation de ces phéromones sexuelles servent de signal aux autres charançons, indiquant que la plante </a:t>
            </a:r>
            <a:r>
              <a:rPr sz="1200" u="sng">
                <a:solidFill>
                  <a:srgbClr val="2F2B20"/>
                </a:solidFill>
                <a:latin typeface="Times New Roman"/>
                <a:ea typeface="Times New Roman"/>
                <a:cs typeface="Times New Roman"/>
                <a:sym typeface="Times New Roman"/>
              </a:rPr>
              <a:t>posséderait</a:t>
            </a:r>
            <a:r>
              <a:rPr sz="1200">
                <a:solidFill>
                  <a:srgbClr val="2F2B20"/>
                </a:solidFill>
                <a:latin typeface="Times New Roman"/>
                <a:ea typeface="Times New Roman"/>
                <a:cs typeface="Times New Roman"/>
                <a:sym typeface="Times New Roman"/>
              </a:rPr>
              <a:t> un fort taux en sucre, idéal pour la fermentation (Dusenbery 1992). Fermentation qui se caractérise par une forte odeur </a:t>
            </a:r>
            <a:r>
              <a:rPr sz="1200" u="sng">
                <a:solidFill>
                  <a:srgbClr val="2F2B20"/>
                </a:solidFill>
                <a:latin typeface="Times New Roman"/>
                <a:ea typeface="Times New Roman"/>
                <a:cs typeface="Times New Roman"/>
                <a:sym typeface="Times New Roman"/>
              </a:rPr>
              <a:t>lors </a:t>
            </a:r>
            <a:r>
              <a:rPr sz="1200">
                <a:solidFill>
                  <a:srgbClr val="2F2B20"/>
                </a:solidFill>
                <a:latin typeface="Times New Roman"/>
                <a:ea typeface="Times New Roman"/>
                <a:cs typeface="Times New Roman"/>
                <a:sym typeface="Times New Roman"/>
              </a:rPr>
              <a:t>du développement des larves.</a:t>
            </a:r>
          </a:p>
        </p:txBody>
      </p:sp>
      <p:sp>
        <p:nvSpPr>
          <p:cNvPr id="125" name="Shape 125"/>
          <p:cNvSpPr/>
          <p:nvPr/>
        </p:nvSpPr>
        <p:spPr>
          <a:xfrm>
            <a:off x="4797152" y="6012160"/>
            <a:ext cx="2304259" cy="275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Times New Roman"/>
                <a:ea typeface="Times New Roman"/>
                <a:cs typeface="Times New Roman"/>
                <a:sym typeface="Times New Roman"/>
              </a:defRPr>
            </a:lvl1pPr>
          </a:lstStyle>
          <a:p>
            <a:pPr lvl="0">
              <a:defRPr sz="1800">
                <a:solidFill>
                  <a:srgbClr val="000000"/>
                </a:solidFill>
              </a:defRPr>
            </a:pPr>
            <a:r>
              <a:rPr sz="1200">
                <a:solidFill>
                  <a:srgbClr val="2F2B20"/>
                </a:solidFill>
              </a:rPr>
              <a:t>Bourguet Sophie</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2F2B20"/>
      </a:dk1>
      <a:lt1>
        <a:srgbClr val="0F182F"/>
      </a:lt1>
      <a:dk2>
        <a:srgbClr val="A7A7A7"/>
      </a:dk2>
      <a:lt2>
        <a:srgbClr val="535353"/>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0">
              <a:srgbClr val="000000">
                <a:alpha val="60000"/>
              </a:srgbClr>
            </a:outerShdw>
          </a:effectLst>
        </a:effectStyle>
        <a:effectStyle>
          <a:effectLst>
            <a:outerShdw sx="100000" sy="100000" kx="0" ky="0" algn="b" rotWithShape="0" blurRad="50800" dist="25400" dir="0">
              <a:srgbClr val="000000">
                <a:alpha val="60000"/>
              </a:srgbClr>
            </a:outerShdw>
          </a:effectLst>
        </a:effectStyle>
        <a:effectStyle>
          <a:effectLst>
            <a:outerShdw sx="100000" sy="100000" kx="0" ky="0" algn="b" rotWithShape="0" blurRad="50800" dist="254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F182F"/>
        </a:solidFill>
        <a:ln w="25400" cap="flat">
          <a:solidFill>
            <a:srgbClr val="A9A57C"/>
          </a:solidFill>
          <a:prstDash val="solid"/>
          <a:bevel/>
        </a:ln>
        <a:effectLst>
          <a:outerShdw sx="100000" sy="100000" kx="0" ky="0" algn="b" rotWithShape="0" blurRad="50800" dist="25400" dir="0">
            <a:srgbClr val="000000">
              <a:alpha val="60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2F2B2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A9A57C"/>
          </a:solidFill>
          <a:prstDash val="solid"/>
          <a:bevel/>
        </a:ln>
        <a:effectLst>
          <a:outerShdw sx="100000" sy="100000" kx="0" ky="0" algn="b" rotWithShape="0" blurRad="50800" dist="25400" dir="0">
            <a:srgbClr val="000000">
              <a:alpha val="6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2F2B2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0">
              <a:srgbClr val="000000">
                <a:alpha val="60000"/>
              </a:srgbClr>
            </a:outerShdw>
          </a:effectLst>
        </a:effectStyle>
        <a:effectStyle>
          <a:effectLst>
            <a:outerShdw sx="100000" sy="100000" kx="0" ky="0" algn="b" rotWithShape="0" blurRad="50800" dist="25400" dir="0">
              <a:srgbClr val="000000">
                <a:alpha val="60000"/>
              </a:srgbClr>
            </a:outerShdw>
          </a:effectLst>
        </a:effectStyle>
        <a:effectStyle>
          <a:effectLst>
            <a:outerShdw sx="100000" sy="100000" kx="0" ky="0" algn="b" rotWithShape="0" blurRad="50800" dist="254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F182F"/>
        </a:solidFill>
        <a:ln w="25400" cap="flat">
          <a:solidFill>
            <a:srgbClr val="A9A57C"/>
          </a:solidFill>
          <a:prstDash val="solid"/>
          <a:bevel/>
        </a:ln>
        <a:effectLst>
          <a:outerShdw sx="100000" sy="100000" kx="0" ky="0" algn="b" rotWithShape="0" blurRad="50800" dist="25400" dir="0">
            <a:srgbClr val="000000">
              <a:alpha val="60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2F2B2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A9A57C"/>
          </a:solidFill>
          <a:prstDash val="solid"/>
          <a:bevel/>
        </a:ln>
        <a:effectLst>
          <a:outerShdw sx="100000" sy="100000" kx="0" ky="0" algn="b" rotWithShape="0" blurRad="50800" dist="25400" dir="0">
            <a:srgbClr val="000000">
              <a:alpha val="6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2F2B2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